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84" r:id="rId2"/>
  </p:sldMasterIdLst>
  <p:notesMasterIdLst>
    <p:notesMasterId r:id="rId75"/>
  </p:notesMasterIdLst>
  <p:handoutMasterIdLst>
    <p:handoutMasterId r:id="rId76"/>
  </p:handoutMasterIdLst>
  <p:sldIdLst>
    <p:sldId id="333" r:id="rId3"/>
    <p:sldId id="256" r:id="rId4"/>
    <p:sldId id="493" r:id="rId5"/>
    <p:sldId id="688" r:id="rId6"/>
    <p:sldId id="682" r:id="rId7"/>
    <p:sldId id="713" r:id="rId8"/>
    <p:sldId id="683" r:id="rId9"/>
    <p:sldId id="689" r:id="rId10"/>
    <p:sldId id="690" r:id="rId11"/>
    <p:sldId id="684" r:id="rId12"/>
    <p:sldId id="685" r:id="rId13"/>
    <p:sldId id="694" r:id="rId14"/>
    <p:sldId id="691" r:id="rId15"/>
    <p:sldId id="692" r:id="rId16"/>
    <p:sldId id="693" r:id="rId17"/>
    <p:sldId id="695" r:id="rId18"/>
    <p:sldId id="740" r:id="rId19"/>
    <p:sldId id="696" r:id="rId20"/>
    <p:sldId id="697" r:id="rId21"/>
    <p:sldId id="699" r:id="rId22"/>
    <p:sldId id="698" r:id="rId23"/>
    <p:sldId id="700" r:id="rId24"/>
    <p:sldId id="701" r:id="rId25"/>
    <p:sldId id="702" r:id="rId26"/>
    <p:sldId id="706" r:id="rId27"/>
    <p:sldId id="703" r:id="rId28"/>
    <p:sldId id="704" r:id="rId29"/>
    <p:sldId id="714" r:id="rId30"/>
    <p:sldId id="741" r:id="rId31"/>
    <p:sldId id="715" r:id="rId32"/>
    <p:sldId id="705" r:id="rId33"/>
    <p:sldId id="707" r:id="rId34"/>
    <p:sldId id="708" r:id="rId35"/>
    <p:sldId id="709" r:id="rId36"/>
    <p:sldId id="710" r:id="rId37"/>
    <p:sldId id="711" r:id="rId38"/>
    <p:sldId id="712" r:id="rId39"/>
    <p:sldId id="716" r:id="rId40"/>
    <p:sldId id="717" r:id="rId41"/>
    <p:sldId id="718" r:id="rId42"/>
    <p:sldId id="719" r:id="rId43"/>
    <p:sldId id="720" r:id="rId44"/>
    <p:sldId id="723" r:id="rId45"/>
    <p:sldId id="726" r:id="rId46"/>
    <p:sldId id="727" r:id="rId47"/>
    <p:sldId id="728" r:id="rId48"/>
    <p:sldId id="729" r:id="rId49"/>
    <p:sldId id="721" r:id="rId50"/>
    <p:sldId id="731" r:id="rId51"/>
    <p:sldId id="732" r:id="rId52"/>
    <p:sldId id="725" r:id="rId53"/>
    <p:sldId id="730" r:id="rId54"/>
    <p:sldId id="733" r:id="rId55"/>
    <p:sldId id="734" r:id="rId56"/>
    <p:sldId id="735" r:id="rId57"/>
    <p:sldId id="736" r:id="rId58"/>
    <p:sldId id="737" r:id="rId59"/>
    <p:sldId id="738" r:id="rId60"/>
    <p:sldId id="739" r:id="rId61"/>
    <p:sldId id="742" r:id="rId62"/>
    <p:sldId id="744" r:id="rId63"/>
    <p:sldId id="750" r:id="rId64"/>
    <p:sldId id="745" r:id="rId65"/>
    <p:sldId id="746" r:id="rId66"/>
    <p:sldId id="747" r:id="rId67"/>
    <p:sldId id="748" r:id="rId68"/>
    <p:sldId id="749" r:id="rId69"/>
    <p:sldId id="743" r:id="rId70"/>
    <p:sldId id="751" r:id="rId71"/>
    <p:sldId id="752" r:id="rId72"/>
    <p:sldId id="753" r:id="rId73"/>
    <p:sldId id="492" r:id="rId74"/>
  </p:sldIdLst>
  <p:sldSz cx="10058400" cy="7772400"/>
  <p:notesSz cx="6858000" cy="9144000"/>
  <p:defaultTextStyle>
    <a:defPPr>
      <a:defRPr lang="en-US"/>
    </a:defPPr>
    <a:lvl1pPr marL="0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aoyi He" initials="X. He" lastIdx="1" clrIdx="0"/>
  <p:cmAuthor id="2" name="Alex Vakanski" initials="AV" lastIdx="1" clrIdx="1">
    <p:extLst>
      <p:ext uri="{19B8F6BF-5375-455C-9EA6-DF929625EA0E}">
        <p15:presenceInfo xmlns:p15="http://schemas.microsoft.com/office/powerpoint/2012/main" userId="220bd9087dddc24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87" autoAdjust="0"/>
    <p:restoredTop sz="86072" autoAdjust="0"/>
  </p:normalViewPr>
  <p:slideViewPr>
    <p:cSldViewPr>
      <p:cViewPr varScale="1">
        <p:scale>
          <a:sx n="99" d="100"/>
          <a:sy n="99" d="100"/>
        </p:scale>
        <p:origin x="384" y="168"/>
      </p:cViewPr>
      <p:guideLst>
        <p:guide orient="horz" pos="2448"/>
        <p:guide pos="316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3252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E7A162-7AE0-4734-8329-E6EF15A67CA1}" type="datetimeFigureOut">
              <a:rPr lang="en-US" smtClean="0"/>
              <a:t>4/17/23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FD3E08-1F1D-453D-99F1-53E4B2E465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6193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E38D01-B6A8-4E40-A11C-85D5B25719CF}" type="datetimeFigureOut">
              <a:rPr lang="en-US" smtClean="0"/>
              <a:t>4/17/23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B02277-9392-41C3-AA11-A5F619BDEE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22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1882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559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580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760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796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0048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54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4652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7278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9083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latin typeface="NimbusRomNo9L-Regu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4925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286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2471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3920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421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490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681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50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977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647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706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707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414482"/>
            <a:ext cx="8549640" cy="16660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4404360"/>
            <a:ext cx="7040880" cy="19862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CFEE5-8EAD-403C-AFC6-4E09610A51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525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8621"/>
            <a:ext cx="10058400" cy="1050573"/>
          </a:xfrm>
        </p:spPr>
        <p:txBody>
          <a:bodyPr>
            <a:normAutofit/>
          </a:bodyPr>
          <a:lstStyle>
            <a:lvl1pPr>
              <a:defRPr sz="4399">
                <a:solidFill>
                  <a:srgbClr val="002060"/>
                </a:solidFill>
                <a:latin typeface="Palatino Linotype" panose="0204050205050503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673" y="2090803"/>
            <a:ext cx="9584265" cy="5367667"/>
          </a:xfrm>
        </p:spPr>
        <p:txBody>
          <a:bodyPr/>
          <a:lstStyle>
            <a:lvl1pPr marL="288925" indent="-288925">
              <a:buClr>
                <a:schemeClr val="tx2"/>
              </a:buClr>
              <a:buSzPct val="90000"/>
              <a:buFont typeface="Palatino Linotype" panose="02040502050505030304" pitchFamily="18" charset="0"/>
              <a:buChar char="•"/>
              <a:defRPr sz="2000">
                <a:latin typeface="Palatino Linotype" panose="02040502050505030304" pitchFamily="18" charset="0"/>
              </a:defRPr>
            </a:lvl1pPr>
            <a:lvl2pPr marL="631825" indent="-227013"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sz="1800">
                <a:latin typeface="Palatino Linotype" panose="02040502050505030304" pitchFamily="18" charset="0"/>
              </a:defRPr>
            </a:lvl2pPr>
            <a:lvl3pPr marL="973138" indent="-231775">
              <a:buClr>
                <a:schemeClr val="tx2"/>
              </a:buClr>
              <a:buFont typeface="Courier New" panose="02070309020205020404" pitchFamily="49" charset="0"/>
              <a:buChar char="o"/>
              <a:defRPr sz="1600">
                <a:latin typeface="Palatino Linotype" panose="02040502050505030304" pitchFamily="18" charset="0"/>
              </a:defRPr>
            </a:lvl3pPr>
            <a:lvl4pPr marL="1254125" indent="-222250">
              <a:buClr>
                <a:schemeClr val="tx2"/>
              </a:buClr>
              <a:defRPr sz="1400">
                <a:latin typeface="Palatino Linotype" panose="02040502050505030304" pitchFamily="18" charset="0"/>
              </a:defRPr>
            </a:lvl4pPr>
            <a:lvl5pPr marL="1430338" indent="-176213">
              <a:buClr>
                <a:schemeClr val="tx2"/>
              </a:buClr>
              <a:defRPr sz="120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8910432" y="7458470"/>
            <a:ext cx="1108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0102D1B-0293-4647-B4E5-AE469158D403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0" y="-31035"/>
            <a:ext cx="10051146" cy="326436"/>
            <a:chOff x="0" y="-27384"/>
            <a:chExt cx="9137405" cy="288032"/>
          </a:xfrm>
        </p:grpSpPr>
        <p:sp>
          <p:nvSpPr>
            <p:cNvPr id="13" name="TextBox 12"/>
            <p:cNvSpPr txBox="1"/>
            <p:nvPr userDrawn="1"/>
          </p:nvSpPr>
          <p:spPr>
            <a:xfrm>
              <a:off x="0" y="-27384"/>
              <a:ext cx="9137405" cy="271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i="1" baseline="0" dirty="0">
                  <a:latin typeface="Palatino Linotype" panose="02040502050505030304" pitchFamily="18" charset="0"/>
                </a:rPr>
                <a:t>CS 502, Fall 2020</a:t>
              </a:r>
              <a:endParaRPr lang="en-US" sz="1400" b="1" i="1" dirty="0">
                <a:latin typeface="Palatino Linotype" panose="02040502050505030304" pitchFamily="18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4" y="44624"/>
              <a:ext cx="1475423" cy="198120"/>
            </a:xfrm>
            <a:prstGeom prst="rect">
              <a:avLst/>
            </a:prstGeom>
          </p:spPr>
        </p:pic>
        <p:cxnSp>
          <p:nvCxnSpPr>
            <p:cNvPr id="15" name="Straight Connector 14"/>
            <p:cNvCxnSpPr/>
            <p:nvPr userDrawn="1"/>
          </p:nvCxnSpPr>
          <p:spPr>
            <a:xfrm>
              <a:off x="72008" y="260648"/>
              <a:ext cx="9036496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C99503"/>
                  </a:gs>
                  <a:gs pos="60000">
                    <a:schemeClr val="accent1">
                      <a:tint val="44500"/>
                      <a:satMod val="160000"/>
                      <a:alpha val="56000"/>
                      <a:lumMod val="83000"/>
                    </a:schemeClr>
                  </a:gs>
                  <a:gs pos="100000">
                    <a:schemeClr val="tx1">
                      <a:lumMod val="64000"/>
                      <a:lumOff val="36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Connector 5"/>
          <p:cNvCxnSpPr/>
          <p:nvPr userDrawn="1"/>
        </p:nvCxnSpPr>
        <p:spPr>
          <a:xfrm>
            <a:off x="276673" y="1519537"/>
            <a:ext cx="9584265" cy="0"/>
          </a:xfrm>
          <a:prstGeom prst="line">
            <a:avLst/>
          </a:prstGeom>
          <a:ln w="25400" cap="rnd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262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32184"/>
            <a:ext cx="9052560" cy="1050573"/>
          </a:xfrm>
        </p:spPr>
        <p:txBody>
          <a:bodyPr>
            <a:normAutofit/>
          </a:bodyPr>
          <a:lstStyle>
            <a:lvl1pPr>
              <a:defRPr sz="3599">
                <a:solidFill>
                  <a:srgbClr val="002060"/>
                </a:solidFill>
                <a:latin typeface="Palatino Linotype" panose="0204050205050503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673" y="2090803"/>
            <a:ext cx="9584265" cy="5367667"/>
          </a:xfrm>
        </p:spPr>
        <p:txBody>
          <a:bodyPr/>
          <a:lstStyle>
            <a:lvl1pPr>
              <a:defRPr sz="2400">
                <a:latin typeface="Palatino Linotype" panose="02040502050505030304" pitchFamily="18" charset="0"/>
              </a:defRPr>
            </a:lvl1pPr>
            <a:lvl2pPr marL="693680" indent="-236518">
              <a:defRPr sz="2000">
                <a:latin typeface="Palatino Linotype" panose="02040502050505030304" pitchFamily="18" charset="0"/>
              </a:defRPr>
            </a:lvl2pPr>
            <a:lvl3pPr>
              <a:defRPr sz="1800">
                <a:latin typeface="Palatino Linotype" panose="02040502050505030304" pitchFamily="18" charset="0"/>
              </a:defRPr>
            </a:lvl3pPr>
            <a:lvl4pPr>
              <a:defRPr sz="1600">
                <a:latin typeface="Palatino Linotype" panose="02040502050505030304" pitchFamily="18" charset="0"/>
              </a:defRPr>
            </a:lvl4pPr>
            <a:lvl5pPr>
              <a:defRPr sz="140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8910432" y="7458470"/>
            <a:ext cx="1108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0102D1B-0293-4647-B4E5-AE469158D403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0" y="-31035"/>
            <a:ext cx="10051146" cy="326436"/>
            <a:chOff x="0" y="-27384"/>
            <a:chExt cx="9137405" cy="288032"/>
          </a:xfrm>
        </p:grpSpPr>
        <p:sp>
          <p:nvSpPr>
            <p:cNvPr id="13" name="TextBox 12"/>
            <p:cNvSpPr txBox="1"/>
            <p:nvPr userDrawn="1"/>
          </p:nvSpPr>
          <p:spPr>
            <a:xfrm>
              <a:off x="0" y="-27384"/>
              <a:ext cx="9137405" cy="271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i="1" baseline="0" dirty="0">
                  <a:latin typeface="Palatino Linotype" panose="02040502050505030304" pitchFamily="18" charset="0"/>
                </a:rPr>
                <a:t>CS 502, Fall 2020</a:t>
              </a:r>
              <a:endParaRPr lang="en-US" sz="1400" b="1" i="1" dirty="0">
                <a:latin typeface="Palatino Linotype" panose="02040502050505030304" pitchFamily="18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4" y="44624"/>
              <a:ext cx="1475423" cy="198120"/>
            </a:xfrm>
            <a:prstGeom prst="rect">
              <a:avLst/>
            </a:prstGeom>
          </p:spPr>
        </p:pic>
        <p:cxnSp>
          <p:nvCxnSpPr>
            <p:cNvPr id="15" name="Straight Connector 14"/>
            <p:cNvCxnSpPr/>
            <p:nvPr userDrawn="1"/>
          </p:nvCxnSpPr>
          <p:spPr>
            <a:xfrm>
              <a:off x="72008" y="260648"/>
              <a:ext cx="9036496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C99503"/>
                  </a:gs>
                  <a:gs pos="60000">
                    <a:schemeClr val="accent1">
                      <a:tint val="44500"/>
                      <a:satMod val="160000"/>
                      <a:alpha val="56000"/>
                      <a:lumMod val="83000"/>
                    </a:schemeClr>
                  </a:gs>
                  <a:gs pos="100000">
                    <a:schemeClr val="tx1">
                      <a:lumMod val="64000"/>
                      <a:lumOff val="36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3876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7488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48" userDrawn="1">
          <p15:clr>
            <a:srgbClr val="FBAE40"/>
          </p15:clr>
        </p15:guide>
        <p15:guide id="2" pos="316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311256"/>
            <a:ext cx="905256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813562"/>
            <a:ext cx="9052560" cy="5129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7203864"/>
            <a:ext cx="234696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36621" y="7203864"/>
            <a:ext cx="318516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8520" y="7203864"/>
            <a:ext cx="234696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CFEE5-8EAD-403C-AFC6-4E09610A51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686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83" r:id="rId3"/>
  </p:sldLayoutIdLst>
  <p:hf hdr="0" ftr="0" dt="0"/>
  <p:txStyles>
    <p:titleStyle>
      <a:lvl1pPr algn="ctr" defTabSz="914323" rtl="0" eaLnBrk="1" latinLnBrk="0" hangingPunct="1"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1" indent="-342871" algn="l" defTabSz="914323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87" indent="-285726" algn="l" defTabSz="91432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04" indent="-228581" algn="l" defTabSz="914323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66" indent="-228581" algn="l" defTabSz="914323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27" indent="-228581" algn="l" defTabSz="914323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89" indent="-228581" algn="l" defTabSz="91432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1" indent="-228581" algn="l" defTabSz="91432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13" indent="-228581" algn="l" defTabSz="91432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74" indent="-228581" algn="l" defTabSz="91432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2" algn="l" defTabSz="9143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3" algn="l" defTabSz="9143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5" algn="l" defTabSz="9143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7" algn="l" defTabSz="9143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08" algn="l" defTabSz="9143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0" algn="l" defTabSz="9143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2" algn="l" defTabSz="9143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94" algn="l" defTabSz="9143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35280" y="314855"/>
            <a:ext cx="9466422" cy="7088717"/>
          </a:xfrm>
          <a:prstGeom prst="rect">
            <a:avLst/>
          </a:prstGeom>
          <a:noFill/>
          <a:ln w="38100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92034"/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en-US" sz="2207">
              <a:solidFill>
                <a:schemeClr val="hlink"/>
              </a:solidFill>
              <a:latin typeface="Times New Roman" pitchFamily="18" charset="0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527368" y="156820"/>
            <a:ext cx="4203224" cy="39703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anchor="ctr" anchorCtr="1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80" b="1" dirty="0">
                <a:solidFill>
                  <a:srgbClr val="333399"/>
                </a:solidFill>
              </a:rPr>
              <a:t>ECE 8443 – Pattern Recognition</a:t>
            </a:r>
          </a:p>
        </p:txBody>
      </p:sp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335280" y="314855"/>
            <a:ext cx="9466422" cy="7088717"/>
          </a:xfrm>
          <a:prstGeom prst="rect">
            <a:avLst/>
          </a:prstGeom>
          <a:noFill/>
          <a:ln w="38100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92034"/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en-US" sz="2207">
              <a:solidFill>
                <a:schemeClr val="hlink"/>
              </a:solidFill>
              <a:latin typeface="Times New Roman" pitchFamily="18" charset="0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 userDrawn="1"/>
        </p:nvSpPr>
        <p:spPr bwMode="auto">
          <a:xfrm>
            <a:off x="527367" y="135816"/>
            <a:ext cx="8729475" cy="39703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 anchor="ctr" anchorCtr="1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defRPr sz="1800" b="1">
                <a:solidFill>
                  <a:srgbClr val="333399"/>
                </a:solidFill>
              </a:defRPr>
            </a:lvl1pPr>
          </a:lstStyle>
          <a:p>
            <a:pPr lvl="0"/>
            <a:r>
              <a:rPr lang="en-US" sz="1980" dirty="0"/>
              <a:t>ECE 8527 – Introduction to Machine Learning and Pattern Recognition</a:t>
            </a:r>
          </a:p>
        </p:txBody>
      </p:sp>
    </p:spTree>
    <p:extLst>
      <p:ext uri="{BB962C8B-B14F-4D97-AF65-F5344CB8AC3E}">
        <p14:creationId xmlns:p14="http://schemas.microsoft.com/office/powerpoint/2010/main" val="817957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sldNum="0" hdr="0" dt="0"/>
  <p:txStyles>
    <p:titleStyle>
      <a:lvl1pPr algn="ctr" defTabSz="1005840" rtl="0" eaLnBrk="1" latinLnBrk="0" hangingPunct="1"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190" indent="-377190" algn="l" defTabSz="1005840" rtl="0" eaLnBrk="1" latinLnBrk="0" hangingPunct="1">
        <a:spcBef>
          <a:spcPct val="20000"/>
        </a:spcBef>
        <a:buFont typeface="Arial" pitchFamily="34" charset="0"/>
        <a:buChar char="•"/>
        <a:defRPr sz="3520" kern="1200">
          <a:solidFill>
            <a:schemeClr val="tx1"/>
          </a:solidFill>
          <a:latin typeface="+mn-lt"/>
          <a:ea typeface="+mn-ea"/>
          <a:cs typeface="+mn-cs"/>
        </a:defRPr>
      </a:lvl1pPr>
      <a:lvl2pPr marL="817245" indent="-314325" algn="l" defTabSz="1005840" rtl="0" eaLnBrk="1" latinLnBrk="0" hangingPunct="1">
        <a:spcBef>
          <a:spcPct val="20000"/>
        </a:spcBef>
        <a:buFont typeface="Arial" pitchFamily="34" charset="0"/>
        <a:buChar char="–"/>
        <a:defRPr sz="308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spcBef>
          <a:spcPct val="20000"/>
        </a:spcBef>
        <a:buFont typeface="Arial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project.inria.fr/paiss/files/2018/07/zisserman-self-supervised.pdf" TargetMode="External"/><Relationship Id="rId7" Type="http://schemas.openxmlformats.org/officeDocument/2006/relationships/hyperlink" Target="https://amitness.com/2020/02/illustrated-self-supervised-learning/" TargetMode="External"/><Relationship Id="rId2" Type="http://schemas.openxmlformats.org/officeDocument/2006/relationships/hyperlink" Target="https://www.webpages.uidaho.edu/vakanski/Courses/Adversarial_Machine_Learning/Lecture_16_Self-supervised_Learning.pptx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2l.ai/chapter_convolutional-modern/resnet.html" TargetMode="External"/><Relationship Id="rId5" Type="http://schemas.openxmlformats.org/officeDocument/2006/relationships/hyperlink" Target="https://www.cs.colorado.edu/~mozer/Teaching/syllabi/DeepLearningFall2017/lectures/deep_nets.pptx" TargetMode="External"/><Relationship Id="rId4" Type="http://schemas.openxmlformats.org/officeDocument/2006/relationships/hyperlink" Target="https://www.slideshare.net/jins0618/transfer-learning-an-overview" TargetMode="Externa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803.0772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rxiv.org/abs/1505.05192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arxiv.org/abs/1603.0924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arxiv.org/abs/1604.0737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3.08511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arxiv.org/abs/1611.09842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arxiv.org/abs/1609.04802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arxiv.org/abs/1807.05520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arxiv.org/abs/1711.0908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arxiv.org/abs/1807.03748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arxiv.org/abs/1905.0927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arxiv.org/abs/2002.05709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11.05722" TargetMode="External"/><Relationship Id="rId2" Type="http://schemas.openxmlformats.org/officeDocument/2006/relationships/hyperlink" Target="https://arxiv.org/abs/1906.0091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009.00104" TargetMode="External"/><Relationship Id="rId5" Type="http://schemas.openxmlformats.org/officeDocument/2006/relationships/hyperlink" Target="https://arxiv.org/abs/2006.09882" TargetMode="External"/><Relationship Id="rId4" Type="http://schemas.openxmlformats.org/officeDocument/2006/relationships/hyperlink" Target="https://arxiv.org/abs/2006.07733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-framework-for-contrastive-self-supervised-learning-and-designing-a-new-approach-3caab5d29619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arxiv.org/abs/1603.0856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arxiv.org/abs/1505.00687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6.09594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OpenAI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lil-log/2019/11/10/self-supervised-learning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mitness.com/2020/05/self-supervised-learning-nlp/" TargetMode="External"/><Relationship Id="rId5" Type="http://schemas.openxmlformats.org/officeDocument/2006/relationships/hyperlink" Target="https://towardsdatascience.com/a-framework-for-contrastive-self-supervised-learning-and-designing-a-new-approach-3caab5d29619" TargetMode="External"/><Relationship Id="rId4" Type="http://schemas.openxmlformats.org/officeDocument/2006/relationships/hyperlink" Target="https://amitness.com/2020/02/illustrated-self-supervised-learning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9"/>
          <p:cNvSpPr txBox="1">
            <a:spLocks noChangeArrowheads="1"/>
          </p:cNvSpPr>
          <p:nvPr/>
        </p:nvSpPr>
        <p:spPr bwMode="auto">
          <a:xfrm>
            <a:off x="450533" y="721995"/>
            <a:ext cx="9314498" cy="49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1005840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640" b="1" dirty="0">
                <a:solidFill>
                  <a:srgbClr val="333399"/>
                </a:solidFill>
                <a:latin typeface="Arial" charset="0"/>
              </a:rPr>
              <a:t>Lecture 36: Alternative Supervision Strategies</a:t>
            </a:r>
            <a:endParaRPr lang="en-US" sz="2640" b="1" cap="all" dirty="0">
              <a:solidFill>
                <a:srgbClr val="892034"/>
              </a:solidFill>
              <a:latin typeface="Arial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95472" y="1609090"/>
            <a:ext cx="4433727" cy="449834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/>
          <a:p>
            <a:pPr marL="193834" indent="-193834" defTabSz="1005840" eaLnBrk="0" fontAlgn="base" hangingPunct="0">
              <a:spcBef>
                <a:spcPts val="1320"/>
              </a:spcBef>
              <a:spcAft>
                <a:spcPts val="660"/>
              </a:spcAft>
              <a:buFont typeface="Arial" pitchFamily="34" charset="0"/>
              <a:buChar char="•"/>
              <a:defRPr/>
            </a:pPr>
            <a:r>
              <a:rPr lang="en-US" sz="2640" b="1" kern="0" dirty="0">
                <a:solidFill>
                  <a:srgbClr val="000080"/>
                </a:solidFill>
                <a:latin typeface="Arial"/>
              </a:rPr>
              <a:t>Objectives:</a:t>
            </a:r>
          </a:p>
          <a:p>
            <a:pPr marL="197327" defTabSz="1005840" eaLnBrk="0" fontAlgn="base" hangingPunct="0">
              <a:spcBef>
                <a:spcPct val="0"/>
              </a:spcBef>
              <a:defRPr/>
            </a:pPr>
            <a:r>
              <a:rPr lang="en-US" sz="1980" b="1" kern="0" dirty="0">
                <a:solidFill>
                  <a:srgbClr val="000000"/>
                </a:solidFill>
                <a:latin typeface="Arial"/>
              </a:rPr>
              <a:t>Adversarial Learning</a:t>
            </a:r>
          </a:p>
          <a:p>
            <a:pPr marL="197327" defTabSz="1005840" eaLnBrk="0" fontAlgn="base" hangingPunct="0">
              <a:spcBef>
                <a:spcPct val="0"/>
              </a:spcBef>
              <a:defRPr/>
            </a:pPr>
            <a:r>
              <a:rPr lang="en-US" sz="1980" b="1" kern="0" dirty="0">
                <a:solidFill>
                  <a:srgbClr val="000000"/>
                </a:solidFill>
                <a:latin typeface="Arial"/>
              </a:rPr>
              <a:t>Self-Supervision</a:t>
            </a:r>
          </a:p>
          <a:p>
            <a:pPr marL="193834" indent="-193834" defTabSz="1005840" eaLnBrk="0" fontAlgn="base" hangingPunct="0">
              <a:spcBef>
                <a:spcPts val="1320"/>
              </a:spcBef>
              <a:spcAft>
                <a:spcPts val="660"/>
              </a:spcAft>
              <a:buFont typeface="Arial" pitchFamily="34" charset="0"/>
              <a:buChar char="•"/>
              <a:defRPr/>
            </a:pPr>
            <a:r>
              <a:rPr lang="en-US" sz="2640" b="1" kern="0" dirty="0">
                <a:solidFill>
                  <a:srgbClr val="000080"/>
                </a:solidFill>
                <a:latin typeface="Arial"/>
              </a:rPr>
              <a:t>Resources:</a:t>
            </a:r>
          </a:p>
          <a:p>
            <a:pPr marL="197327" defTabSz="1005840" eaLnBrk="0" fontAlgn="base" hangingPunct="0">
              <a:spcBef>
                <a:spcPct val="0"/>
              </a:spcBef>
              <a:defRPr/>
            </a:pPr>
            <a:r>
              <a:rPr lang="en-US" sz="1980" b="1" kern="0" dirty="0">
                <a:solidFill>
                  <a:srgbClr val="000000"/>
                </a:solidFill>
              </a:rPr>
              <a:t>Textbook (Sects. 11.1 – 11.3)</a:t>
            </a:r>
            <a:endParaRPr lang="en-US" sz="1980" b="1" kern="0" dirty="0">
              <a:solidFill>
                <a:srgbClr val="000000"/>
              </a:solidFill>
              <a:hlinkClick r:id="rId2"/>
            </a:endParaRPr>
          </a:p>
          <a:p>
            <a:pPr marL="197327" defTabSz="1005840" eaLnBrk="0" fontAlgn="base" hangingPunct="0">
              <a:spcBef>
                <a:spcPct val="0"/>
              </a:spcBef>
              <a:defRPr/>
            </a:pPr>
            <a:r>
              <a:rPr lang="en-US" sz="1980" b="1" kern="0" dirty="0">
                <a:solidFill>
                  <a:srgbClr val="000000"/>
                </a:solidFill>
                <a:hlinkClick r:id="rId2"/>
              </a:rPr>
              <a:t>Adversarial Machine Learning</a:t>
            </a:r>
            <a:endParaRPr lang="en-US" sz="1980" b="1" kern="0" dirty="0">
              <a:solidFill>
                <a:srgbClr val="000000"/>
              </a:solidFill>
            </a:endParaRPr>
          </a:p>
          <a:p>
            <a:pPr marL="197327" defTabSz="1005840" eaLnBrk="0" fontAlgn="base" hangingPunct="0">
              <a:spcBef>
                <a:spcPct val="0"/>
              </a:spcBef>
              <a:defRPr/>
            </a:pPr>
            <a:r>
              <a:rPr lang="en-US" sz="1980" b="1" kern="0" dirty="0">
                <a:solidFill>
                  <a:srgbClr val="000000"/>
                </a:solidFill>
                <a:latin typeface="Arial"/>
                <a:hlinkClick r:id="rId3"/>
              </a:rPr>
              <a:t>Self-Supervised Learning</a:t>
            </a:r>
            <a:endParaRPr lang="en-US" sz="1980" b="1" kern="0" dirty="0">
              <a:solidFill>
                <a:srgbClr val="000000"/>
              </a:solidFill>
              <a:latin typeface="Arial"/>
            </a:endParaRPr>
          </a:p>
          <a:p>
            <a:pPr marL="197327" defTabSz="1005840" eaLnBrk="0" fontAlgn="base" hangingPunct="0">
              <a:spcBef>
                <a:spcPct val="0"/>
              </a:spcBef>
              <a:defRPr/>
            </a:pPr>
            <a:r>
              <a:rPr lang="en-US" sz="1980" b="1" kern="0" dirty="0">
                <a:solidFill>
                  <a:srgbClr val="000000"/>
                </a:solidFill>
                <a:latin typeface="Arial"/>
                <a:hlinkClick r:id="rId4"/>
              </a:rPr>
              <a:t>Transfer Learning</a:t>
            </a:r>
            <a:endParaRPr lang="en-US" sz="1980" b="1" kern="0" dirty="0">
              <a:solidFill>
                <a:srgbClr val="000000"/>
              </a:solidFill>
              <a:latin typeface="Arial"/>
            </a:endParaRPr>
          </a:p>
          <a:p>
            <a:pPr marL="197327" defTabSz="1005840" eaLnBrk="0" fontAlgn="base" hangingPunct="0">
              <a:spcBef>
                <a:spcPct val="0"/>
              </a:spcBef>
              <a:defRPr/>
            </a:pPr>
            <a:r>
              <a:rPr lang="en-US" sz="1980" b="1" kern="0" dirty="0">
                <a:solidFill>
                  <a:srgbClr val="000000"/>
                </a:solidFill>
                <a:latin typeface="Arial"/>
                <a:hlinkClick r:id="rId5"/>
              </a:rPr>
              <a:t>Deep Residual Networks</a:t>
            </a:r>
            <a:endParaRPr lang="en-US" sz="1980" b="1" kern="0" dirty="0">
              <a:solidFill>
                <a:srgbClr val="000000"/>
              </a:solidFill>
              <a:latin typeface="Arial"/>
            </a:endParaRPr>
          </a:p>
          <a:p>
            <a:pPr marL="197327" defTabSz="1005840" eaLnBrk="0" fontAlgn="base" hangingPunct="0">
              <a:spcBef>
                <a:spcPct val="0"/>
              </a:spcBef>
              <a:defRPr/>
            </a:pPr>
            <a:r>
              <a:rPr lang="en-US" sz="1980" b="1" kern="0" dirty="0">
                <a:solidFill>
                  <a:srgbClr val="000000"/>
                </a:solidFill>
                <a:latin typeface="Arial"/>
                <a:hlinkClick r:id="rId6"/>
              </a:rPr>
              <a:t>Residual Networks</a:t>
            </a:r>
            <a:endParaRPr lang="en-US" sz="1980" b="1" kern="0" dirty="0">
              <a:solidFill>
                <a:srgbClr val="000000"/>
              </a:solidFill>
              <a:latin typeface="Arial"/>
            </a:endParaRPr>
          </a:p>
          <a:p>
            <a:pPr marL="197327" defTabSz="1005840" eaLnBrk="0" fontAlgn="base" hangingPunct="0">
              <a:spcBef>
                <a:spcPct val="0"/>
              </a:spcBef>
              <a:defRPr/>
            </a:pPr>
            <a:r>
              <a:rPr lang="en-US" sz="1980" b="1" kern="0" dirty="0">
                <a:solidFill>
                  <a:srgbClr val="000000"/>
                </a:solidFill>
                <a:latin typeface="Arial"/>
                <a:hlinkClick r:id="rId7"/>
              </a:rPr>
              <a:t>Illustrated SSL</a:t>
            </a:r>
            <a:endParaRPr lang="en-US" sz="1980" b="1" kern="0" dirty="0">
              <a:solidFill>
                <a:srgbClr val="000000"/>
              </a:solidFill>
              <a:latin typeface="Arial"/>
            </a:endParaRPr>
          </a:p>
          <a:p>
            <a:pPr marL="193834" indent="-193834" defTabSz="1005840" eaLnBrk="0" fontAlgn="base" hangingPunct="0">
              <a:spcBef>
                <a:spcPct val="0"/>
              </a:spcBef>
              <a:defRPr/>
            </a:pPr>
            <a:r>
              <a:rPr lang="en-US" sz="1980" b="1" kern="0" dirty="0">
                <a:solidFill>
                  <a:srgbClr val="000000"/>
                </a:solidFill>
                <a:latin typeface="Arial"/>
              </a:rPr>
              <a:t>	 </a:t>
            </a:r>
          </a:p>
        </p:txBody>
      </p:sp>
      <p:pic>
        <p:nvPicPr>
          <p:cNvPr id="7" name="Picture 6" descr="Graphical user interface, timelin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C42CBC6E-CFA1-D445-9409-43D797884F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404" y="1609090"/>
            <a:ext cx="4939986" cy="3609990"/>
          </a:xfrm>
          <a:prstGeom prst="rect">
            <a:avLst/>
          </a:prstGeom>
        </p:spPr>
      </p:pic>
      <p:pic>
        <p:nvPicPr>
          <p:cNvPr id="9" name="Picture 8" descr="A picture containing different, same, various, bunch&#10;&#10;Description automatically generated">
            <a:extLst>
              <a:ext uri="{FF2B5EF4-FFF2-40B4-BE49-F238E27FC236}">
                <a16:creationId xmlns:a16="http://schemas.microsoft.com/office/drawing/2014/main" id="{890F7D38-5770-9B45-B16B-7BE3C2D43E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479" y="5219080"/>
            <a:ext cx="4528911" cy="19555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Geometric transformation recognition </a:t>
            </a:r>
          </a:p>
          <a:p>
            <a:pPr lvl="1"/>
            <a:r>
              <a:rPr lang="en-US" dirty="0" err="1">
                <a:hlinkClick r:id="rId2"/>
              </a:rPr>
              <a:t>Gidaris</a:t>
            </a:r>
            <a:r>
              <a:rPr lang="en-US" dirty="0">
                <a:hlinkClick r:id="rId2"/>
              </a:rPr>
              <a:t> (2018) - Unsupervised Representation Learning by Predicting Image Rotations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Training data</a:t>
            </a:r>
            <a:r>
              <a:rPr lang="en-US" dirty="0"/>
              <a:t>: images rotated by a multiple of 90° at random</a:t>
            </a:r>
          </a:p>
          <a:p>
            <a:pPr lvl="1"/>
            <a:r>
              <a:rPr lang="en-US" dirty="0"/>
              <a:t>This corresponds to four rotated images at 0°, 90°, 180°, and 270° </a:t>
            </a:r>
          </a:p>
          <a:p>
            <a:r>
              <a:rPr lang="en-US" dirty="0">
                <a:solidFill>
                  <a:srgbClr val="FF0000"/>
                </a:solidFill>
              </a:rPr>
              <a:t>Pretext task</a:t>
            </a:r>
            <a:r>
              <a:rPr lang="en-US" dirty="0"/>
              <a:t>: train a model to </a:t>
            </a:r>
            <a:r>
              <a:rPr lang="en-US" dirty="0">
                <a:solidFill>
                  <a:srgbClr val="FF0000"/>
                </a:solidFill>
              </a:rPr>
              <a:t>predict the rotation degree </a:t>
            </a:r>
            <a:r>
              <a:rPr lang="en-US" dirty="0"/>
              <a:t>that was applied</a:t>
            </a:r>
          </a:p>
          <a:p>
            <a:pPr lvl="1"/>
            <a:r>
              <a:rPr lang="en-US" dirty="0"/>
              <a:t>Therefore, it is a 4-class classification problem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57" y="4678288"/>
            <a:ext cx="4104456" cy="24871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007" y="4834753"/>
            <a:ext cx="5306745" cy="18986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27785F-D66E-4068-969E-94A819BE3AD4}"/>
              </a:ext>
            </a:extLst>
          </p:cNvPr>
          <p:cNvSpPr txBox="1"/>
          <p:nvPr/>
        </p:nvSpPr>
        <p:spPr>
          <a:xfrm>
            <a:off x="1140768" y="7526179"/>
            <a:ext cx="756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Picture from: Amit Chaudhary – The Illustrated Self-Supervised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410626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single </a:t>
            </a:r>
            <a:r>
              <a:rPr lang="en-US" dirty="0" err="1"/>
              <a:t>ConvNet</a:t>
            </a:r>
            <a:r>
              <a:rPr lang="en-US" dirty="0"/>
              <a:t> model is used to predict one of the four rotations</a:t>
            </a:r>
          </a:p>
          <a:p>
            <a:pPr lvl="1"/>
            <a:r>
              <a:rPr lang="en-US" dirty="0"/>
              <a:t>The model needs to understand the location and type of the objects in images to determine the rotation degree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780" y="3106638"/>
            <a:ext cx="7560840" cy="437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40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22E97-7FD5-494F-A814-11A261BCC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0D414-71BA-4CEF-B229-C62407620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Evaluation on the PASCAL VOC dataset for classification, detection, and segmentation tasks</a:t>
            </a:r>
          </a:p>
          <a:p>
            <a:pPr lvl="1"/>
            <a:r>
              <a:rPr lang="en-US" dirty="0"/>
              <a:t>The model (</a:t>
            </a:r>
            <a:r>
              <a:rPr lang="en-US" dirty="0" err="1"/>
              <a:t>RotNet</a:t>
            </a:r>
            <a:r>
              <a:rPr lang="en-US" dirty="0"/>
              <a:t>) is trained in SSL manner, and fine-tuned afterwards</a:t>
            </a:r>
          </a:p>
          <a:p>
            <a:pPr lvl="1"/>
            <a:r>
              <a:rPr lang="en-US" dirty="0" err="1"/>
              <a:t>RotNet</a:t>
            </a:r>
            <a:r>
              <a:rPr lang="en-US" dirty="0"/>
              <a:t> outperformed all other SSL methods</a:t>
            </a:r>
          </a:p>
          <a:p>
            <a:pPr lvl="1"/>
            <a:r>
              <a:rPr lang="en-US" dirty="0"/>
              <a:t>The learned features are not as good as the supervised learned features based on transfer learning from ImageNet, but they demonstrate a potential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98FF65-CA85-4031-A238-1BDEC7C05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944" y="4020758"/>
            <a:ext cx="6022990" cy="37516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D1E084-5C16-477F-94CA-D27C38538BC4}"/>
              </a:ext>
            </a:extLst>
          </p:cNvPr>
          <p:cNvSpPr/>
          <p:nvPr/>
        </p:nvSpPr>
        <p:spPr>
          <a:xfrm>
            <a:off x="2364904" y="4750296"/>
            <a:ext cx="6552728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E8C660-14F4-4648-9C11-94A4785AD3B5}"/>
              </a:ext>
            </a:extLst>
          </p:cNvPr>
          <p:cNvSpPr txBox="1"/>
          <p:nvPr/>
        </p:nvSpPr>
        <p:spPr>
          <a:xfrm>
            <a:off x="169698" y="4750296"/>
            <a:ext cx="233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Supervised feature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AAA226-0CC2-43A9-BD4F-743CB74657A7}"/>
              </a:ext>
            </a:extLst>
          </p:cNvPr>
          <p:cNvSpPr/>
          <p:nvPr/>
        </p:nvSpPr>
        <p:spPr>
          <a:xfrm>
            <a:off x="2396095" y="7409789"/>
            <a:ext cx="6552728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05420A-4073-40E4-8343-56313AB96EA6}"/>
              </a:ext>
            </a:extLst>
          </p:cNvPr>
          <p:cNvSpPr txBox="1"/>
          <p:nvPr/>
        </p:nvSpPr>
        <p:spPr>
          <a:xfrm>
            <a:off x="212135" y="7223148"/>
            <a:ext cx="2114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Proposed self-supervised  feature learning</a:t>
            </a:r>
          </a:p>
        </p:txBody>
      </p:sp>
    </p:spTree>
    <p:extLst>
      <p:ext uri="{BB962C8B-B14F-4D97-AF65-F5344CB8AC3E}">
        <p14:creationId xmlns:p14="http://schemas.microsoft.com/office/powerpoint/2010/main" val="680646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Patch 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70C0"/>
                </a:solidFill>
              </a:rPr>
              <a:t>Relative patch position for context prediction</a:t>
            </a:r>
          </a:p>
          <a:p>
            <a:pPr lvl="1"/>
            <a:r>
              <a:rPr lang="en-US" dirty="0" err="1">
                <a:hlinkClick r:id="rId2"/>
              </a:rPr>
              <a:t>Dorsch</a:t>
            </a:r>
            <a:r>
              <a:rPr lang="en-US" dirty="0">
                <a:hlinkClick r:id="rId2"/>
              </a:rPr>
              <a:t> (2015) Unsupervised Visual Representation Learning by Context Prediction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Training data</a:t>
            </a:r>
            <a:r>
              <a:rPr lang="en-US" dirty="0"/>
              <a:t>: multiple </a:t>
            </a:r>
            <a:r>
              <a:rPr lang="en-US" dirty="0">
                <a:solidFill>
                  <a:srgbClr val="FF0000"/>
                </a:solidFill>
              </a:rPr>
              <a:t>patches</a:t>
            </a:r>
            <a:r>
              <a:rPr lang="en-US" dirty="0"/>
              <a:t> extracted from images</a:t>
            </a:r>
          </a:p>
          <a:p>
            <a:r>
              <a:rPr lang="en-US" dirty="0">
                <a:solidFill>
                  <a:srgbClr val="FF0000"/>
                </a:solidFill>
              </a:rPr>
              <a:t>Pretext task</a:t>
            </a:r>
            <a:r>
              <a:rPr lang="en-US" dirty="0"/>
              <a:t>: train a model to </a:t>
            </a:r>
            <a:r>
              <a:rPr lang="en-US" dirty="0">
                <a:solidFill>
                  <a:srgbClr val="FF0000"/>
                </a:solidFill>
              </a:rPr>
              <a:t>predict the relationship between the patches</a:t>
            </a:r>
          </a:p>
          <a:p>
            <a:pPr lvl="1"/>
            <a:r>
              <a:rPr lang="en-US" dirty="0"/>
              <a:t>E.g., predict the relative position of the selected patch below (i.e., position # 7)</a:t>
            </a:r>
          </a:p>
          <a:p>
            <a:pPr lvl="2"/>
            <a:r>
              <a:rPr lang="en-US" dirty="0"/>
              <a:t>For the center patch, there are 8 possible neighbor patches (8 possible classes)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921" y="4220758"/>
            <a:ext cx="3816424" cy="351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317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Patch 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patches are inputted into two </a:t>
            </a:r>
            <a:r>
              <a:rPr lang="en-US" dirty="0" err="1"/>
              <a:t>ConvNets</a:t>
            </a:r>
            <a:r>
              <a:rPr lang="en-US" dirty="0"/>
              <a:t> with shared weights</a:t>
            </a:r>
          </a:p>
          <a:p>
            <a:pPr lvl="1"/>
            <a:r>
              <a:rPr lang="en-US" dirty="0"/>
              <a:t>The learned features by the </a:t>
            </a:r>
            <a:r>
              <a:rPr lang="en-US" dirty="0" err="1"/>
              <a:t>ConvNets</a:t>
            </a:r>
            <a:r>
              <a:rPr lang="en-US" dirty="0"/>
              <a:t> are concatenated</a:t>
            </a:r>
          </a:p>
          <a:p>
            <a:pPr lvl="1"/>
            <a:r>
              <a:rPr lang="en-US" dirty="0"/>
              <a:t>Classification is performed over 8 classes (denoting the 8 possible neighbor positions)</a:t>
            </a:r>
          </a:p>
          <a:p>
            <a:r>
              <a:rPr lang="en-US" dirty="0"/>
              <a:t>The model needs to understand the spatial context of images, in order to predict the relative positions between the patches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53" y="3858070"/>
            <a:ext cx="9379683" cy="360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563CDF-4024-4FB6-AD9C-D20C0FC1483D}"/>
              </a:ext>
            </a:extLst>
          </p:cNvPr>
          <p:cNvSpPr txBox="1"/>
          <p:nvPr/>
        </p:nvSpPr>
        <p:spPr>
          <a:xfrm>
            <a:off x="1140768" y="7526179"/>
            <a:ext cx="756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Picture from: Amit Chaudhary – The Illustrated Self-Supervised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3037948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Patch 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training patches are </a:t>
            </a:r>
            <a:r>
              <a:rPr lang="en-US" dirty="0">
                <a:solidFill>
                  <a:srgbClr val="FF0000"/>
                </a:solidFill>
              </a:rPr>
              <a:t>sampled</a:t>
            </a:r>
            <a:r>
              <a:rPr lang="en-US" dirty="0"/>
              <a:t> in the following way:</a:t>
            </a:r>
          </a:p>
          <a:p>
            <a:pPr lvl="1"/>
            <a:r>
              <a:rPr lang="en-US" dirty="0"/>
              <a:t>Randomly sample the first patch, and consider it the middle of a 3x3 grid</a:t>
            </a:r>
          </a:p>
          <a:p>
            <a:pPr lvl="1"/>
            <a:r>
              <a:rPr lang="en-US" dirty="0"/>
              <a:t>Sample from 8 neighboring locations of the first central patch (blue patch) </a:t>
            </a:r>
          </a:p>
          <a:p>
            <a:r>
              <a:rPr lang="en-US" dirty="0"/>
              <a:t>To avoid the model only catching low-level trivial information:</a:t>
            </a:r>
          </a:p>
          <a:p>
            <a:pPr lvl="1"/>
            <a:r>
              <a:rPr lang="en-US" dirty="0"/>
              <a:t>Add gaps between the patches</a:t>
            </a:r>
          </a:p>
          <a:p>
            <a:pPr lvl="1"/>
            <a:r>
              <a:rPr lang="en-US" dirty="0"/>
              <a:t>Add small jitters to the positions of the patches</a:t>
            </a:r>
          </a:p>
          <a:p>
            <a:pPr lvl="1"/>
            <a:r>
              <a:rPr lang="en-US" dirty="0"/>
              <a:t>Randomly </a:t>
            </a:r>
            <a:r>
              <a:rPr lang="en-US" dirty="0" err="1"/>
              <a:t>downsample</a:t>
            </a:r>
            <a:r>
              <a:rPr lang="en-US" dirty="0"/>
              <a:t> some patches to reduced resolution, and then </a:t>
            </a:r>
            <a:r>
              <a:rPr lang="en-US" dirty="0" err="1"/>
              <a:t>upsample</a:t>
            </a:r>
            <a:r>
              <a:rPr lang="en-US" dirty="0"/>
              <a:t> them</a:t>
            </a:r>
          </a:p>
          <a:p>
            <a:pPr lvl="1"/>
            <a:r>
              <a:rPr lang="en-US" dirty="0"/>
              <a:t>Randomly drop 1 or 2 color channels for some patches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896" y="4808936"/>
            <a:ext cx="4326632" cy="28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0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6F4DF-AFDE-48AF-AB46-CB8212A07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Patch 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842A0-5385-48C3-8179-8310D7594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instance, predict the position of patch # 3 with respect to the central patch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Input: two patches</a:t>
            </a:r>
          </a:p>
          <a:p>
            <a:endParaRPr lang="en-US" dirty="0"/>
          </a:p>
          <a:p>
            <a:r>
              <a:rPr lang="en-US" dirty="0"/>
              <a:t>Prediction: 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Y =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043ACC-35F2-4437-ACA3-4EDFC889B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840" y="2467799"/>
            <a:ext cx="4326632" cy="28368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2227BA-A2E5-4B6C-8274-A553B00252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95" r="33761"/>
          <a:stretch/>
        </p:blipFill>
        <p:spPr>
          <a:xfrm>
            <a:off x="2724944" y="5383145"/>
            <a:ext cx="3589388" cy="109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52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99DC1-A05C-4CCC-A123-9760231F6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Patch 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3B159-2802-49A6-A073-3CF73DD5F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predict the position of patch B with respect to patch 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A30570-4819-41AD-B900-5DF810CF3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20" y="2734072"/>
            <a:ext cx="2743200" cy="1609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DC0EA5-FCFA-4BDC-A8E3-FD75F6E7A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3" y="4582700"/>
            <a:ext cx="3708196" cy="29554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6BA65F-31AA-4D0E-9C88-B8C0BA936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718" y="3510221"/>
            <a:ext cx="47053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42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8606B-61DD-4F7A-BE75-AEC3A9658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Jigsaw Puzzle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63B71-2F57-4F7D-AE8F-4EFDE10BE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70C0"/>
                </a:solidFill>
              </a:rPr>
              <a:t>Predict patches position in a jigsaw puzzle</a:t>
            </a:r>
          </a:p>
          <a:p>
            <a:pPr lvl="1"/>
            <a:r>
              <a:rPr lang="en-US" dirty="0" err="1">
                <a:hlinkClick r:id="rId2"/>
              </a:rPr>
              <a:t>Noroozi</a:t>
            </a:r>
            <a:r>
              <a:rPr lang="en-US" dirty="0">
                <a:hlinkClick r:id="rId2"/>
              </a:rPr>
              <a:t> (2016) Unsupervised Learning of Visual Representations by Solving Jigsaw Puzzles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Training data</a:t>
            </a:r>
            <a:r>
              <a:rPr lang="en-US" dirty="0"/>
              <a:t>: 9 patches extracted in images (similar to the previous approach) </a:t>
            </a:r>
          </a:p>
          <a:p>
            <a:r>
              <a:rPr lang="en-US" dirty="0">
                <a:solidFill>
                  <a:srgbClr val="FF0000"/>
                </a:solidFill>
              </a:rPr>
              <a:t>Pretext task</a:t>
            </a:r>
            <a:r>
              <a:rPr lang="en-US" dirty="0"/>
              <a:t>: predict the </a:t>
            </a:r>
            <a:r>
              <a:rPr lang="en-US" dirty="0">
                <a:solidFill>
                  <a:srgbClr val="FF0000"/>
                </a:solidFill>
              </a:rPr>
              <a:t>positions of all 9 patches</a:t>
            </a:r>
          </a:p>
          <a:p>
            <a:pPr lvl="1"/>
            <a:r>
              <a:rPr lang="en-US" dirty="0"/>
              <a:t>Instead of predicting the relative position of only 2 patches, this approach uses the grid of 3×3 patches and solves a jigsaw puzzle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8580C5-71A7-42F6-A4C2-5F02D79A6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64" y="4501452"/>
            <a:ext cx="4422790" cy="32011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4F8B54-49AB-4349-8BCB-AFA38FAA7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138" y="5123932"/>
            <a:ext cx="2016224" cy="2005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9DFC50-4FBC-4F6B-835B-DEA16F7F4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0438" y="5123931"/>
            <a:ext cx="2016224" cy="20055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8D814293-220D-4706-9DB3-24216F7BC2F9}"/>
              </a:ext>
            </a:extLst>
          </p:cNvPr>
          <p:cNvSpPr/>
          <p:nvPr/>
        </p:nvSpPr>
        <p:spPr>
          <a:xfrm>
            <a:off x="7395386" y="6030030"/>
            <a:ext cx="288032" cy="1713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572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38232-C007-41B0-8814-995A26CF2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Jigsaw Puzzle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0F727-61B0-42A3-B460-3A22AFA3B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ConvNet</a:t>
            </a:r>
            <a:r>
              <a:rPr lang="en-US" dirty="0"/>
              <a:t> model passes the individual patches through the same Conv layers that have shared weights</a:t>
            </a:r>
          </a:p>
          <a:p>
            <a:pPr lvl="1"/>
            <a:r>
              <a:rPr lang="en-US" dirty="0"/>
              <a:t>The features are combined and passed through fully-connected layers</a:t>
            </a:r>
          </a:p>
          <a:p>
            <a:pPr lvl="1"/>
            <a:r>
              <a:rPr lang="en-US" dirty="0"/>
              <a:t>Output is the positions of the patches (i.e., the shuffling permutation of the patches)</a:t>
            </a:r>
          </a:p>
          <a:p>
            <a:pPr lvl="1"/>
            <a:r>
              <a:rPr lang="en-US" dirty="0"/>
              <a:t>The patches are shuffled according to a set of 64 predefined permutations</a:t>
            </a:r>
          </a:p>
          <a:p>
            <a:pPr lvl="2"/>
            <a:r>
              <a:rPr lang="en-US" dirty="0"/>
              <a:t>Namely, for 9 patches, in total there are 362,880 possible puzzles</a:t>
            </a:r>
          </a:p>
          <a:p>
            <a:pPr lvl="2"/>
            <a:r>
              <a:rPr lang="en-US" dirty="0"/>
              <a:t>The authors used a small set of 64 shuffling permutations with the highest hamming distance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C436A4-7784-4412-AEFE-BAA45D70B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56" y="4468868"/>
            <a:ext cx="9789485" cy="308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47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78" y="2662064"/>
            <a:ext cx="8784976" cy="2376264"/>
          </a:xfrm>
        </p:spPr>
        <p:txBody>
          <a:bodyPr>
            <a:noAutofit/>
          </a:bodyPr>
          <a:lstStyle/>
          <a:p>
            <a:r>
              <a:rPr lang="en-US" altLang="en-US" sz="4000" b="1" dirty="0">
                <a:solidFill>
                  <a:schemeClr val="tx1"/>
                </a:solidFill>
                <a:latin typeface="Palatino Linotype" panose="02040502050505030304" pitchFamily="18" charset="0"/>
              </a:rPr>
              <a:t>CS 502</a:t>
            </a:r>
          </a:p>
          <a:p>
            <a:r>
              <a:rPr lang="en-US" sz="4000" b="1" dirty="0">
                <a:solidFill>
                  <a:schemeClr val="tx1"/>
                </a:solidFill>
                <a:latin typeface="Palatino Linotype" panose="02040502050505030304" pitchFamily="18" charset="0"/>
              </a:rPr>
              <a:t>Directed Studies: Adversarial Machine Learning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905" y="1077889"/>
            <a:ext cx="5368923" cy="7200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073973" y="5440760"/>
            <a:ext cx="59584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 i="1" dirty="0">
                <a:latin typeface="Palatino Linotype" panose="02040502050505030304" pitchFamily="18" charset="0"/>
              </a:rPr>
              <a:t>Dr. Alex Vakanski</a:t>
            </a:r>
          </a:p>
        </p:txBody>
      </p:sp>
    </p:spTree>
    <p:extLst>
      <p:ext uri="{BB962C8B-B14F-4D97-AF65-F5344CB8AC3E}">
        <p14:creationId xmlns:p14="http://schemas.microsoft.com/office/powerpoint/2010/main" val="221006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442F8E-1D23-4DC2-A308-6BC97824E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48880" y="3382819"/>
            <a:ext cx="6561014" cy="40756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BE8F51-2E31-4A13-B75D-3E05A66CE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Jigsaw Puzzle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D9C0C-3177-429D-AD11-A9E0CB478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model needs to learn to identify how parts are assembled in an object, relative positions of different parts of objects, and shape of objects</a:t>
            </a:r>
          </a:p>
          <a:p>
            <a:pPr lvl="1"/>
            <a:r>
              <a:rPr lang="en-US" dirty="0"/>
              <a:t>The learned representations are useful for downstream tasks in classification and object detection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F9B756-C175-40B6-AAA7-D453A4D52880}"/>
              </a:ext>
            </a:extLst>
          </p:cNvPr>
          <p:cNvSpPr txBox="1"/>
          <p:nvPr/>
        </p:nvSpPr>
        <p:spPr>
          <a:xfrm>
            <a:off x="1140768" y="7526179"/>
            <a:ext cx="756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Picture from: Amit Chaudhary – The Illustrated Self-Supervised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952817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C5BCE-7E22-4B93-BF61-A2661EC17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ACA6B-E135-458F-BEE9-3D08E6870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70C0"/>
                </a:solidFill>
              </a:rPr>
              <a:t>Predict missing pieces</a:t>
            </a:r>
            <a:r>
              <a:rPr lang="en-US" dirty="0"/>
              <a:t>, also known as </a:t>
            </a:r>
            <a:r>
              <a:rPr lang="en-US" b="1" i="1" dirty="0">
                <a:solidFill>
                  <a:srgbClr val="0070C0"/>
                </a:solidFill>
              </a:rPr>
              <a:t>context encoders</a:t>
            </a:r>
            <a:r>
              <a:rPr lang="en-US" dirty="0"/>
              <a:t>, or </a:t>
            </a:r>
            <a:r>
              <a:rPr lang="en-US" b="1" i="1" dirty="0">
                <a:solidFill>
                  <a:srgbClr val="0070C0"/>
                </a:solidFill>
              </a:rPr>
              <a:t>inpainting</a:t>
            </a:r>
          </a:p>
          <a:p>
            <a:pPr lvl="1"/>
            <a:r>
              <a:rPr lang="en-US" dirty="0">
                <a:hlinkClick r:id="rId2"/>
              </a:rPr>
              <a:t>Pathak (2016) Context Encoders: Feature Learning by Inpainting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Training data</a:t>
            </a:r>
            <a:r>
              <a:rPr lang="en-US" dirty="0"/>
              <a:t>: remove a random region in images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Pretext task</a:t>
            </a:r>
            <a:r>
              <a:rPr lang="en-US" dirty="0"/>
              <a:t>: fill in a </a:t>
            </a:r>
            <a:r>
              <a:rPr lang="en-US" dirty="0">
                <a:solidFill>
                  <a:srgbClr val="FF0000"/>
                </a:solidFill>
              </a:rPr>
              <a:t>missing piece </a:t>
            </a:r>
            <a:r>
              <a:rPr lang="en-US" dirty="0"/>
              <a:t>in the image</a:t>
            </a:r>
          </a:p>
          <a:p>
            <a:pPr lvl="1"/>
            <a:r>
              <a:rPr lang="en-US" dirty="0"/>
              <a:t>The model needs to understand the content of the entire image, and produce a plausible replacement for the missing piece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D8123E-C141-450D-BF1D-705AE1EBF0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11"/>
          <a:stretch/>
        </p:blipFill>
        <p:spPr>
          <a:xfrm>
            <a:off x="366194" y="4425211"/>
            <a:ext cx="4702611" cy="3033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991F89-4AA8-4789-91E9-8B0BA2D10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2243" y="4750296"/>
            <a:ext cx="2119245" cy="21237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E17250-4064-4362-A968-1147062367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698" y="4718909"/>
            <a:ext cx="2180240" cy="21665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975495-B862-43FA-8362-2D136318DFFE}"/>
              </a:ext>
            </a:extLst>
          </p:cNvPr>
          <p:cNvSpPr txBox="1"/>
          <p:nvPr/>
        </p:nvSpPr>
        <p:spPr>
          <a:xfrm>
            <a:off x="1140768" y="7526179"/>
            <a:ext cx="756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Picture from: Amit Chaudhary – The Illustrated Self-Supervised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3534016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D47A9-AF73-4EFF-A7FD-30742AA7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Encoders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10E220-15D4-443A-92A9-D80F9AC8CC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initially considered model uses an </a:t>
                </a:r>
                <a:r>
                  <a:rPr lang="en-US" dirty="0">
                    <a:solidFill>
                      <a:srgbClr val="FF0000"/>
                    </a:solidFill>
                  </a:rPr>
                  <a:t>encoder-decoder </a:t>
                </a:r>
                <a:r>
                  <a:rPr lang="en-US" dirty="0"/>
                  <a:t>architecture </a:t>
                </a:r>
              </a:p>
              <a:p>
                <a:pPr lvl="1"/>
                <a:r>
                  <a:rPr lang="en-US" dirty="0"/>
                  <a:t>The encoder and decoder have multiple Conv layers, and a shared central fully-connected layer</a:t>
                </a:r>
              </a:p>
              <a:p>
                <a:pPr lvl="1"/>
                <a:r>
                  <a:rPr lang="en-US" dirty="0"/>
                  <a:t>The output of the decoder is the reconstructed input image</a:t>
                </a:r>
              </a:p>
              <a:p>
                <a:pPr lvl="1"/>
                <a:r>
                  <a:rPr lang="en-US" dirty="0"/>
                  <a:t>A Euclidean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distance is used as the reconstruction loss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rec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404812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10E220-15D4-443A-92A9-D80F9AC8CC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9" t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2F307668-0B34-4328-8DE9-D511C5591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9" y="4174232"/>
            <a:ext cx="9833155" cy="258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701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E7025-4D62-49B7-A99B-789B9A463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Encoders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AEE4A6-ACDD-4AD7-A04B-E6F346A596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authors found that the reconstruction loss alone couldn't capture fine details in the missing region</a:t>
                </a:r>
              </a:p>
              <a:p>
                <a:r>
                  <a:rPr lang="en-US" dirty="0"/>
                  <a:t>Improvement was achieved by adding a GAN branch, where the generator of the GAN learns to reconstruct the missing piece</a:t>
                </a:r>
              </a:p>
              <a:p>
                <a:pPr lvl="1"/>
                <a:r>
                  <a:rPr lang="en-US" dirty="0"/>
                  <a:t>The overall loss function is a weighted combination of the reconstruction and the GAN losses,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rec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rec</m:t>
                        </m:r>
                      </m:sub>
                    </m:sSub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gan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gan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AEE4A6-ACDD-4AD7-A04B-E6F346A596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9" t="-795" r="-1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307A184-5F93-47A4-8301-54282B0A7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68" y="4105692"/>
            <a:ext cx="7344816" cy="357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55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A076B-9D35-4139-AAB0-323834C8E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Encoders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72614E-2EA4-4CE6-97BA-549936983D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joint loss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rec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rec</m:t>
                        </m:r>
                      </m:sub>
                    </m:sSub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gan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gan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resulted in improved prediction of the missing piece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72614E-2EA4-4CE6-97BA-549936983D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9" t="-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E7154D2-4998-4DA2-B70A-25F112236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44" y="3310136"/>
            <a:ext cx="9742122" cy="2456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1001AA-EF63-4370-B525-916D6DAE0FD1}"/>
              </a:ext>
            </a:extLst>
          </p:cNvPr>
          <p:cNvSpPr txBox="1"/>
          <p:nvPr/>
        </p:nvSpPr>
        <p:spPr>
          <a:xfrm>
            <a:off x="453609" y="5749442"/>
            <a:ext cx="1800200" cy="401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 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8AD99E-A8F2-4141-A2D5-3B5D3265C2E9}"/>
                  </a:ext>
                </a:extLst>
              </p:cNvPr>
              <p:cNvSpPr txBox="1"/>
              <p:nvPr/>
            </p:nvSpPr>
            <p:spPr>
              <a:xfrm>
                <a:off x="2724944" y="5766323"/>
                <a:ext cx="2376264" cy="1018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Encoder-decoder with reconstruction 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rec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8AD99E-A8F2-4141-A2D5-3B5D3265C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944" y="5766323"/>
                <a:ext cx="2376264" cy="1018356"/>
              </a:xfrm>
              <a:prstGeom prst="rect">
                <a:avLst/>
              </a:prstGeom>
              <a:blipFill>
                <a:blip r:embed="rId4"/>
                <a:stretch>
                  <a:fillRect t="-3593" r="-1282" b="-10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ADF7C2-764E-43E1-8C82-365DE74F9710}"/>
                  </a:ext>
                </a:extLst>
              </p:cNvPr>
              <p:cNvSpPr txBox="1"/>
              <p:nvPr/>
            </p:nvSpPr>
            <p:spPr>
              <a:xfrm>
                <a:off x="5173216" y="5749442"/>
                <a:ext cx="2376264" cy="425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GAN with 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gan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ADF7C2-764E-43E1-8C82-365DE74F9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216" y="5749442"/>
                <a:ext cx="2376264" cy="425950"/>
              </a:xfrm>
              <a:prstGeom prst="rect">
                <a:avLst/>
              </a:prstGeom>
              <a:blipFill>
                <a:blip r:embed="rId5"/>
                <a:stretch>
                  <a:fillRect t="-571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848A70-A032-4D7C-BD6B-6EC2D79AF532}"/>
                  </a:ext>
                </a:extLst>
              </p:cNvPr>
              <p:cNvSpPr txBox="1"/>
              <p:nvPr/>
            </p:nvSpPr>
            <p:spPr>
              <a:xfrm>
                <a:off x="7636472" y="5745411"/>
                <a:ext cx="2376264" cy="1047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Joint 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rec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rec</m:t>
                        </m:r>
                      </m:sub>
                    </m:sSub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gan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gan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848A70-A032-4D7C-BD6B-6EC2D79AF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6472" y="5745411"/>
                <a:ext cx="2376264" cy="1047338"/>
              </a:xfrm>
              <a:prstGeom prst="rect">
                <a:avLst/>
              </a:prstGeom>
              <a:blipFill>
                <a:blip r:embed="rId6"/>
                <a:stretch>
                  <a:fillRect t="-2907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4092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55EDD-9FAD-46E2-9843-7449A25B0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9722F-FD91-4678-BAA7-E8E8F47E7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Additional examples comparing the used loss functions</a:t>
            </a:r>
          </a:p>
          <a:p>
            <a:pPr lvl="1"/>
            <a:r>
              <a:rPr lang="en-US" dirty="0"/>
              <a:t>The joint loss produces the most realistic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63A95B-AF3B-4D41-90F5-DC44EE067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832" y="3034353"/>
            <a:ext cx="6215510" cy="4641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61DB33-E4F0-48C5-933B-E92C3654A7A8}"/>
              </a:ext>
            </a:extLst>
          </p:cNvPr>
          <p:cNvSpPr txBox="1"/>
          <p:nvPr/>
        </p:nvSpPr>
        <p:spPr>
          <a:xfrm>
            <a:off x="1574589" y="2750401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Input 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592F0C-FCA8-4EC0-BE55-093B1DC7236B}"/>
                  </a:ext>
                </a:extLst>
              </p:cNvPr>
              <p:cNvSpPr txBox="1"/>
              <p:nvPr/>
            </p:nvSpPr>
            <p:spPr>
              <a:xfrm>
                <a:off x="3125068" y="2768553"/>
                <a:ext cx="21367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Reconstruction 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rec</m:t>
                        </m:r>
                      </m:sub>
                    </m:sSub>
                  </m:oMath>
                </a14:m>
                <a:r>
                  <a:rPr lang="en-US" sz="14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592F0C-FCA8-4EC0-BE55-093B1DC72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068" y="2768553"/>
                <a:ext cx="2136715" cy="307777"/>
              </a:xfrm>
              <a:prstGeom prst="rect">
                <a:avLst/>
              </a:prstGeom>
              <a:blipFill>
                <a:blip r:embed="rId3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F248F2-C9DD-48DA-AD90-DED5399642E5}"/>
                  </a:ext>
                </a:extLst>
              </p:cNvPr>
              <p:cNvSpPr txBox="1"/>
              <p:nvPr/>
            </p:nvSpPr>
            <p:spPr>
              <a:xfrm>
                <a:off x="4617690" y="2768553"/>
                <a:ext cx="2376264" cy="328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GAN 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gan</m:t>
                        </m:r>
                      </m:sub>
                    </m:sSub>
                  </m:oMath>
                </a14:m>
                <a:r>
                  <a:rPr lang="en-US" sz="14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F248F2-C9DD-48DA-AD90-DED539964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690" y="2768553"/>
                <a:ext cx="2376264" cy="328103"/>
              </a:xfrm>
              <a:prstGeom prst="rect">
                <a:avLst/>
              </a:prstGeom>
              <a:blipFill>
                <a:blip r:embed="rId4"/>
                <a:stretch>
                  <a:fillRect t="-1852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4187E66-6A57-4B8E-8281-6C3B50359015}"/>
              </a:ext>
            </a:extLst>
          </p:cNvPr>
          <p:cNvSpPr txBox="1"/>
          <p:nvPr/>
        </p:nvSpPr>
        <p:spPr>
          <a:xfrm>
            <a:off x="6278635" y="2768553"/>
            <a:ext cx="1754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Joint loss</a:t>
            </a:r>
          </a:p>
        </p:txBody>
      </p:sp>
    </p:spTree>
    <p:extLst>
      <p:ext uri="{BB962C8B-B14F-4D97-AF65-F5344CB8AC3E}">
        <p14:creationId xmlns:p14="http://schemas.microsoft.com/office/powerpoint/2010/main" val="2364165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34FDB-5335-41AF-BEE7-11717F206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5E3ED-010A-47EB-A17B-576A14D39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removed regions can have different shapes</a:t>
            </a:r>
          </a:p>
          <a:p>
            <a:pPr lvl="1"/>
            <a:r>
              <a:rPr lang="en-US" dirty="0"/>
              <a:t>Random region and random block masks outperformed the central region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29F5F2-4069-4A2D-BA77-53F6AE2AE8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298"/>
          <a:stretch/>
        </p:blipFill>
        <p:spPr>
          <a:xfrm>
            <a:off x="493911" y="3364777"/>
            <a:ext cx="8799522" cy="41938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8C30D5-3947-4F1E-A1B4-6F1BCE2DCACC}"/>
              </a:ext>
            </a:extLst>
          </p:cNvPr>
          <p:cNvSpPr txBox="1"/>
          <p:nvPr/>
        </p:nvSpPr>
        <p:spPr>
          <a:xfrm>
            <a:off x="751218" y="3053145"/>
            <a:ext cx="2016224" cy="401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Central region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36E75E-1A3E-4D6B-B75D-AF96CA256BCF}"/>
              </a:ext>
            </a:extLst>
          </p:cNvPr>
          <p:cNvSpPr txBox="1"/>
          <p:nvPr/>
        </p:nvSpPr>
        <p:spPr>
          <a:xfrm>
            <a:off x="3885560" y="3053145"/>
            <a:ext cx="2016224" cy="401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Random block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C3AAA8-7AD3-4A3E-938D-7FFBA4375C9D}"/>
              </a:ext>
            </a:extLst>
          </p:cNvPr>
          <p:cNvSpPr txBox="1"/>
          <p:nvPr/>
        </p:nvSpPr>
        <p:spPr>
          <a:xfrm>
            <a:off x="6973416" y="3053145"/>
            <a:ext cx="2016224" cy="401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Random region</a:t>
            </a:r>
          </a:p>
        </p:txBody>
      </p:sp>
    </p:spTree>
    <p:extLst>
      <p:ext uri="{BB962C8B-B14F-4D97-AF65-F5344CB8AC3E}">
        <p14:creationId xmlns:p14="http://schemas.microsoft.com/office/powerpoint/2010/main" val="2152737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C196C-4DBB-499B-83B3-CBF4752D5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9CA39-2754-4076-906B-342890A3C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Evaluation on PASCAL VOC for several downstream tasks </a:t>
            </a:r>
          </a:p>
          <a:p>
            <a:pPr lvl="1"/>
            <a:r>
              <a:rPr lang="en-US" dirty="0"/>
              <a:t>The learned features by the context encoder are not as good as supervised features</a:t>
            </a:r>
          </a:p>
          <a:p>
            <a:pPr lvl="1"/>
            <a:r>
              <a:rPr lang="en-US" dirty="0"/>
              <a:t>But are comparable to other unsupervised methods, and perform better than randomly initialized models</a:t>
            </a:r>
          </a:p>
          <a:p>
            <a:pPr lvl="2"/>
            <a:r>
              <a:rPr lang="en-US" dirty="0"/>
              <a:t>E.g., over 10% improvement for segmentation over random initialization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3EB64E-1D29-4CA1-98E5-2E14B7AEC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38" y="4017987"/>
            <a:ext cx="96012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10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7381C-977A-44B4-957F-978C1BECB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Colorization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9F321-0D63-4EF0-84AD-661F8767B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70C0"/>
                </a:solidFill>
              </a:rPr>
              <a:t>Image colorization</a:t>
            </a:r>
          </a:p>
          <a:p>
            <a:pPr lvl="1"/>
            <a:r>
              <a:rPr lang="en-US" dirty="0">
                <a:hlinkClick r:id="rId3"/>
              </a:rPr>
              <a:t>Zhang (2016) Colorful Image Colorization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Training data</a:t>
            </a:r>
            <a:r>
              <a:rPr lang="en-US" dirty="0"/>
              <a:t>: pairs of color and grayscale images</a:t>
            </a:r>
          </a:p>
          <a:p>
            <a:r>
              <a:rPr lang="en-US" dirty="0">
                <a:solidFill>
                  <a:srgbClr val="FF0000"/>
                </a:solidFill>
              </a:rPr>
              <a:t>Pretext task</a:t>
            </a:r>
            <a:r>
              <a:rPr lang="en-US" dirty="0"/>
              <a:t>: predict the </a:t>
            </a:r>
            <a:r>
              <a:rPr lang="en-US" dirty="0">
                <a:solidFill>
                  <a:srgbClr val="FF0000"/>
                </a:solidFill>
              </a:rPr>
              <a:t>colors </a:t>
            </a:r>
            <a:r>
              <a:rPr lang="en-US" dirty="0"/>
              <a:t>of the objects in grayscale images</a:t>
            </a:r>
          </a:p>
          <a:p>
            <a:pPr lvl="1"/>
            <a:r>
              <a:rPr lang="en-US" dirty="0"/>
              <a:t>The model needs to understand the objects in images and paint them with a suitable color </a:t>
            </a:r>
          </a:p>
          <a:p>
            <a:pPr lvl="1"/>
            <a:r>
              <a:rPr lang="en-US" dirty="0"/>
              <a:t>Right image: learn that the sky is blue, cloud is white, mountain is green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5DFFC3-5DF0-4DBB-B607-FF52B1A22D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691"/>
          <a:stretch/>
        </p:blipFill>
        <p:spPr>
          <a:xfrm>
            <a:off x="204664" y="4773798"/>
            <a:ext cx="5842229" cy="220874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3B4B0D8-88DA-4B56-8E09-FB2DE242677C}"/>
              </a:ext>
            </a:extLst>
          </p:cNvPr>
          <p:cNvGrpSpPr/>
          <p:nvPr/>
        </p:nvGrpSpPr>
        <p:grpSpPr>
          <a:xfrm>
            <a:off x="6613376" y="4966320"/>
            <a:ext cx="3110749" cy="1726571"/>
            <a:chOff x="6829400" y="4679909"/>
            <a:chExt cx="3110749" cy="17265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DBEF638-7076-49B4-A296-1F4A38841B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5453" r="30170"/>
            <a:stretch/>
          </p:blipFill>
          <p:spPr>
            <a:xfrm>
              <a:off x="6829400" y="5224597"/>
              <a:ext cx="2750981" cy="118188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0CFCDC-8D22-4BA7-947C-C06CA6D5F0FA}"/>
                </a:ext>
              </a:extLst>
            </p:cNvPr>
            <p:cNvSpPr txBox="1"/>
            <p:nvPr/>
          </p:nvSpPr>
          <p:spPr>
            <a:xfrm>
              <a:off x="8355973" y="4679909"/>
              <a:ext cx="1584176" cy="955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Sky is blue</a:t>
              </a:r>
            </a:p>
            <a:p>
              <a:r>
                <a:rPr lang="en-US" sz="1200" dirty="0"/>
                <a:t>Cloud is white</a:t>
              </a:r>
            </a:p>
            <a:p>
              <a:r>
                <a:rPr lang="en-US" sz="1200" dirty="0"/>
                <a:t>Mountain is green</a:t>
              </a:r>
            </a:p>
            <a:p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244A5A1-EB29-49D1-A6BD-CE647DFA5097}"/>
              </a:ext>
            </a:extLst>
          </p:cNvPr>
          <p:cNvSpPr txBox="1"/>
          <p:nvPr/>
        </p:nvSpPr>
        <p:spPr>
          <a:xfrm>
            <a:off x="1140768" y="7526179"/>
            <a:ext cx="756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Picture from: Amit Chaudhary – The Illustrated Self-Supervised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1711379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3FE0C-0A8B-43DB-8F7F-FFA1F01B0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Colorization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851D9-B0D4-409F-BDDB-0F19CC2F6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F8C7A8-6999-494B-B907-527D1959F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88" y="2950096"/>
            <a:ext cx="9272415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698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Self-supervised learning</a:t>
            </a:r>
          </a:p>
          <a:p>
            <a:pPr lvl="1"/>
            <a:r>
              <a:rPr lang="en-US" dirty="0"/>
              <a:t>Motivation</a:t>
            </a:r>
          </a:p>
          <a:p>
            <a:pPr lvl="1"/>
            <a:r>
              <a:rPr lang="en-US" dirty="0"/>
              <a:t>Self-supervised learning versus other machine learning techniques</a:t>
            </a:r>
          </a:p>
          <a:p>
            <a:r>
              <a:rPr lang="en-US"/>
              <a:t>Image-based </a:t>
            </a:r>
            <a:r>
              <a:rPr lang="en-US" dirty="0"/>
              <a:t>approaches</a:t>
            </a:r>
          </a:p>
          <a:p>
            <a:pPr lvl="1"/>
            <a:r>
              <a:rPr lang="en-US" dirty="0"/>
              <a:t>Geometric transformation recognition (image rotation)</a:t>
            </a:r>
          </a:p>
          <a:p>
            <a:pPr lvl="1"/>
            <a:r>
              <a:rPr lang="en-US" dirty="0"/>
              <a:t>Patches (relative patch position, image jigsaw puzzle)</a:t>
            </a:r>
          </a:p>
          <a:p>
            <a:pPr lvl="1"/>
            <a:r>
              <a:rPr lang="en-US" dirty="0"/>
              <a:t>Generative modeling (context encoders, image colorization, cross-channel prediction, image super-resolution)</a:t>
            </a:r>
          </a:p>
          <a:p>
            <a:pPr lvl="1"/>
            <a:r>
              <a:rPr lang="en-US" dirty="0"/>
              <a:t>Automated label generation (deep clustering, synthetic imagery)</a:t>
            </a:r>
          </a:p>
          <a:p>
            <a:pPr lvl="1"/>
            <a:r>
              <a:rPr lang="en-US" dirty="0"/>
              <a:t>Contrastive learning (CPC, </a:t>
            </a:r>
            <a:r>
              <a:rPr lang="en-US" dirty="0" err="1"/>
              <a:t>SimCLR</a:t>
            </a:r>
            <a:r>
              <a:rPr lang="en-US" dirty="0"/>
              <a:t>, other contrastive approaches)</a:t>
            </a:r>
          </a:p>
          <a:p>
            <a:r>
              <a:rPr lang="en-US" dirty="0"/>
              <a:t>Video-based approaches</a:t>
            </a:r>
          </a:p>
          <a:p>
            <a:pPr lvl="1"/>
            <a:r>
              <a:rPr lang="en-US" dirty="0"/>
              <a:t>Frame ordering, tracking moving objects, video colorization</a:t>
            </a:r>
          </a:p>
          <a:p>
            <a:r>
              <a:rPr lang="en-US" dirty="0"/>
              <a:t>Approaches for natural language processing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2655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3A229-458E-4F17-8F3C-F6BB6F5B8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Colorization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658375-23BA-4F7A-BE52-E8CD6D2F50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encoder-decoder architecture with convolutional layers is used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loss between the actual color image and the predicted colorized image is used for training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658375-23BA-4F7A-BE52-E8CD6D2F50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99" t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89F9AC7-4821-401E-B54E-98BA7C344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72" y="3238128"/>
            <a:ext cx="9902980" cy="33843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0E01C6-408B-4A0E-8637-3710C028B767}"/>
              </a:ext>
            </a:extLst>
          </p:cNvPr>
          <p:cNvSpPr txBox="1"/>
          <p:nvPr/>
        </p:nvSpPr>
        <p:spPr>
          <a:xfrm>
            <a:off x="1140768" y="7526179"/>
            <a:ext cx="756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Picture from: Amit Chaudhary – The Illustrated Self-Supervised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7335306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3DE3F-E470-4326-9C87-08ED1FA93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Cross-channel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33AED-ECCA-42C0-A7BA-A78A8CCE2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70C0"/>
                </a:solidFill>
              </a:rPr>
              <a:t>Split-brain autoencoder </a:t>
            </a:r>
            <a:r>
              <a:rPr lang="en-US" dirty="0"/>
              <a:t>or </a:t>
            </a:r>
            <a:r>
              <a:rPr lang="en-US" b="1" i="1" dirty="0">
                <a:solidFill>
                  <a:srgbClr val="0070C0"/>
                </a:solidFill>
              </a:rPr>
              <a:t>cross-channel prediction</a:t>
            </a:r>
          </a:p>
          <a:p>
            <a:pPr lvl="1"/>
            <a:r>
              <a:rPr lang="en-US" dirty="0">
                <a:hlinkClick r:id="rId2"/>
              </a:rPr>
              <a:t>Zhang (2017) Split-Brain Autoencoders: Unsupervised Learning by Cross-Channel Prediction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Training data</a:t>
            </a:r>
            <a:r>
              <a:rPr lang="en-US" dirty="0"/>
              <a:t>: remove some of the image color channels</a:t>
            </a:r>
          </a:p>
          <a:p>
            <a:r>
              <a:rPr lang="en-US" dirty="0">
                <a:solidFill>
                  <a:srgbClr val="FF0000"/>
                </a:solidFill>
              </a:rPr>
              <a:t>Pretext task: </a:t>
            </a:r>
            <a:r>
              <a:rPr lang="en-US" dirty="0"/>
              <a:t>predict the </a:t>
            </a:r>
            <a:r>
              <a:rPr lang="en-US" dirty="0">
                <a:solidFill>
                  <a:srgbClr val="FF0000"/>
                </a:solidFill>
              </a:rPr>
              <a:t>missing channel </a:t>
            </a:r>
            <a:r>
              <a:rPr lang="en-US" dirty="0"/>
              <a:t>from the other image channels</a:t>
            </a:r>
          </a:p>
          <a:p>
            <a:pPr lvl="1"/>
            <a:r>
              <a:rPr lang="en-US" dirty="0"/>
              <a:t>E.g., use the grayscale channel to predict the color channels in the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F2CA6-9309-4C92-AA53-3F59D0DCD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972" y="4318248"/>
            <a:ext cx="7734456" cy="306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93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61E12-E571-4039-85FD-F0C54FB32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Cross-channel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4C481-CBE3-4420-9B79-50FC0D717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input image (e.g., tomato) is split into grayscale and color channels </a:t>
            </a:r>
          </a:p>
          <a:p>
            <a:pPr lvl="1"/>
            <a:r>
              <a:rPr lang="en-US" dirty="0"/>
              <a:t>Two encoder-decoders are trained: </a:t>
            </a:r>
            <a:r>
              <a:rPr lang="en-US" i="1" dirty="0"/>
              <a:t>F</a:t>
            </a:r>
            <a:r>
              <a:rPr lang="en-US" baseline="-25000" dirty="0"/>
              <a:t>1</a:t>
            </a:r>
            <a:r>
              <a:rPr lang="en-US" dirty="0"/>
              <a:t> predicts the color channels from the gray channel, and </a:t>
            </a:r>
            <a:r>
              <a:rPr lang="en-US" i="1" dirty="0"/>
              <a:t>F</a:t>
            </a:r>
            <a:r>
              <a:rPr lang="en-US" baseline="-25000" dirty="0"/>
              <a:t>2</a:t>
            </a:r>
            <a:r>
              <a:rPr lang="en-US" dirty="0"/>
              <a:t> predicts the gray channel from the color channels</a:t>
            </a:r>
          </a:p>
          <a:p>
            <a:pPr lvl="1"/>
            <a:r>
              <a:rPr lang="en-US" dirty="0"/>
              <a:t>The two predicted images are combined to reconstruct the original image</a:t>
            </a:r>
          </a:p>
          <a:p>
            <a:pPr lvl="2"/>
            <a:r>
              <a:rPr lang="en-US" dirty="0"/>
              <a:t>A loss function (e.g., cross-entropy) is selected to minimize the distance between the original and reconstructed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27837B-F0A5-415A-B15E-1EE401A3A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696" y="4030216"/>
            <a:ext cx="5627605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736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78233-AF76-4792-9A50-105FDE996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Cross-channel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09794B-B5BD-4ABC-BFE8-8A498E14C4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general model is shown below, in comparison to a traditional autoencoder</a:t>
                </a:r>
              </a:p>
              <a:p>
                <a:pPr lvl="1"/>
                <a:r>
                  <a:rPr lang="en-US" dirty="0"/>
                  <a:t>Any combinations of image channels </a:t>
                </a:r>
                <a:r>
                  <a:rPr lang="en-US" i="1" dirty="0"/>
                  <a:t>X</a:t>
                </a:r>
                <a:r>
                  <a:rPr lang="en-US" baseline="-25000" dirty="0"/>
                  <a:t>1</a:t>
                </a:r>
                <a:r>
                  <a:rPr lang="en-US" dirty="0"/>
                  <a:t> and </a:t>
                </a:r>
                <a:r>
                  <a:rPr lang="en-US" i="1" dirty="0"/>
                  <a:t>X</a:t>
                </a:r>
                <a:r>
                  <a:rPr lang="en-US" baseline="-25000" dirty="0"/>
                  <a:t>2</a:t>
                </a:r>
                <a:r>
                  <a:rPr lang="en-US" dirty="0"/>
                  <a:t> can be used with this SSL approach for training and reconstruction</a:t>
                </a:r>
              </a:p>
              <a:p>
                <a:pPr lvl="1"/>
                <a:r>
                  <a:rPr lang="en-US" dirty="0"/>
                  <a:t>The reconstructed images are denoted with a “hat” notation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09794B-B5BD-4ABC-BFE8-8A498E14C4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9" t="-795" r="-1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5EC45C9-4B05-4383-AADD-15ADFB817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840" y="3598168"/>
            <a:ext cx="5965259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174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8FA5D-8A37-47B6-BA7B-48D1781CB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Cross-channel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E7D62-9410-4109-8068-71771D3A5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also possible the split-brain autoencoder to predict </a:t>
            </a:r>
            <a:r>
              <a:rPr lang="en-US" dirty="0">
                <a:solidFill>
                  <a:srgbClr val="FF0000"/>
                </a:solidFill>
              </a:rPr>
              <a:t>HHA depth channels </a:t>
            </a:r>
            <a:r>
              <a:rPr lang="en-US" dirty="0"/>
              <a:t>in images</a:t>
            </a:r>
          </a:p>
          <a:p>
            <a:pPr lvl="1"/>
            <a:r>
              <a:rPr lang="en-US" dirty="0"/>
              <a:t>The HHA format encodes three channels for each pixel, including the horizontal disparity, height above ground, and angle with gravity </a:t>
            </a:r>
          </a:p>
          <a:p>
            <a:r>
              <a:rPr lang="en-US" dirty="0"/>
              <a:t>The two autoencoders predict depth from color and color from depth, and combine their outputs into a single representation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4F564-4127-4E56-BBF1-A784325EB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864" y="4102224"/>
            <a:ext cx="5426170" cy="360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351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E989E-83A7-4694-AC6C-9B53B403A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Super-Resolution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9FAB2-D557-4EDE-BA14-E3374615D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70C0"/>
                </a:solidFill>
              </a:rPr>
              <a:t>Image Super-Resolution</a:t>
            </a:r>
          </a:p>
          <a:p>
            <a:pPr lvl="1"/>
            <a:r>
              <a:rPr lang="en-US" dirty="0" err="1">
                <a:hlinkClick r:id="rId2"/>
              </a:rPr>
              <a:t>Ledig</a:t>
            </a:r>
            <a:r>
              <a:rPr lang="en-US" dirty="0">
                <a:hlinkClick r:id="rId2"/>
              </a:rPr>
              <a:t> (2017) Photo-Realistic Single Image Super-Resolution Using a Generative Adversarial Network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Training data</a:t>
            </a:r>
            <a:r>
              <a:rPr lang="en-US" dirty="0"/>
              <a:t>: pairs of regular and </a:t>
            </a:r>
            <a:r>
              <a:rPr lang="en-US" dirty="0" err="1"/>
              <a:t>downsampled</a:t>
            </a:r>
            <a:r>
              <a:rPr lang="en-US" dirty="0"/>
              <a:t> low-resolution images</a:t>
            </a:r>
          </a:p>
          <a:p>
            <a:r>
              <a:rPr lang="en-US" dirty="0">
                <a:solidFill>
                  <a:srgbClr val="FF0000"/>
                </a:solidFill>
              </a:rPr>
              <a:t>Pretext task</a:t>
            </a:r>
            <a:r>
              <a:rPr lang="en-US" dirty="0"/>
              <a:t>: predict a </a:t>
            </a:r>
            <a:r>
              <a:rPr lang="en-US" dirty="0">
                <a:solidFill>
                  <a:srgbClr val="FF0000"/>
                </a:solidFill>
              </a:rPr>
              <a:t>high-resolution image </a:t>
            </a:r>
            <a:r>
              <a:rPr lang="en-US" dirty="0"/>
              <a:t>that corresponds to a </a:t>
            </a:r>
            <a:r>
              <a:rPr lang="en-US" dirty="0" err="1"/>
              <a:t>downsampled</a:t>
            </a:r>
            <a:r>
              <a:rPr lang="en-US" dirty="0"/>
              <a:t> low-resolution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5BDC9-B730-47D1-BBD5-3B75C0E8C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903" y="4102224"/>
            <a:ext cx="5589299" cy="34282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ECB0DF-4D48-4D1B-8B5E-99304F56C75B}"/>
              </a:ext>
            </a:extLst>
          </p:cNvPr>
          <p:cNvSpPr txBox="1"/>
          <p:nvPr/>
        </p:nvSpPr>
        <p:spPr>
          <a:xfrm>
            <a:off x="1140768" y="7526179"/>
            <a:ext cx="756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Picture from: Amit Chaudhary – The Illustrated Self-Supervised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3011481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969B8-3837-453A-B9A5-58A0735FA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Super-Resolution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CC08F-68E3-4701-856C-48945ACE7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SRGAN (Super-Resolution GAN) is a variant of GAN for producing super-resolution images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generator</a:t>
            </a:r>
            <a:r>
              <a:rPr lang="en-US" dirty="0"/>
              <a:t> takes a low-resolution image and outputs a high-resolution image using a fully convolutional network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discriminator</a:t>
            </a:r>
            <a:r>
              <a:rPr lang="en-US" dirty="0"/>
              <a:t> uses a loss function that combines </a:t>
            </a:r>
            <a:r>
              <a:rPr lang="en-US" i="1" dirty="0"/>
              <a:t>L</a:t>
            </a:r>
            <a:r>
              <a:rPr lang="en-US" baseline="-25000" dirty="0"/>
              <a:t>2</a:t>
            </a:r>
            <a:r>
              <a:rPr lang="en-US" dirty="0"/>
              <a:t> and content loss to distinguish between the actual (real) and generated (fake) super-resolution images</a:t>
            </a:r>
          </a:p>
          <a:p>
            <a:pPr lvl="2"/>
            <a:r>
              <a:rPr lang="en-US" b="1" dirty="0"/>
              <a:t>Content loss </a:t>
            </a:r>
            <a:r>
              <a:rPr lang="en-US" dirty="0"/>
              <a:t>compares the feature content between the actual and predicted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C60480-31C0-4680-B8AB-B30286AA0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928" y="4318248"/>
            <a:ext cx="5040560" cy="31590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1CCF18-2D4A-4F4B-921C-0AC2DFEAFD45}"/>
              </a:ext>
            </a:extLst>
          </p:cNvPr>
          <p:cNvSpPr txBox="1"/>
          <p:nvPr/>
        </p:nvSpPr>
        <p:spPr>
          <a:xfrm>
            <a:off x="1140768" y="7526179"/>
            <a:ext cx="756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Picture from: Amit Chaudhary – The Illustrated Self-Supervised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2642371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9BE3-99E8-47E3-8C7C-393CF66ED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Clustering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243711-C33D-4316-8E5F-6935D0F21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70C0"/>
                </a:solidFill>
              </a:rPr>
              <a:t>Deep clustering of images</a:t>
            </a:r>
          </a:p>
          <a:p>
            <a:pPr lvl="1"/>
            <a:r>
              <a:rPr lang="en-US" dirty="0">
                <a:hlinkClick r:id="rId2"/>
              </a:rPr>
              <a:t>Caron (2019) Deep Clustering for Unsupervised Learning of Visual Features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Training data</a:t>
            </a:r>
            <a:r>
              <a:rPr lang="en-US" dirty="0"/>
              <a:t>: </a:t>
            </a:r>
            <a:r>
              <a:rPr lang="en-US"/>
              <a:t>clusters of images </a:t>
            </a:r>
            <a:r>
              <a:rPr lang="en-US" dirty="0"/>
              <a:t>based on the content</a:t>
            </a:r>
          </a:p>
          <a:p>
            <a:pPr lvl="1"/>
            <a:r>
              <a:rPr lang="en-US" dirty="0"/>
              <a:t>E.g., clusters on mountains, temples, etc. </a:t>
            </a:r>
          </a:p>
          <a:p>
            <a:r>
              <a:rPr lang="en-US" dirty="0">
                <a:solidFill>
                  <a:srgbClr val="FF0000"/>
                </a:solidFill>
              </a:rPr>
              <a:t>Pretext task</a:t>
            </a:r>
            <a:r>
              <a:rPr lang="en-US" dirty="0"/>
              <a:t>: predict the </a:t>
            </a:r>
            <a:r>
              <a:rPr lang="en-US" dirty="0">
                <a:solidFill>
                  <a:srgbClr val="FF0000"/>
                </a:solidFill>
              </a:rPr>
              <a:t>cluster</a:t>
            </a:r>
            <a:r>
              <a:rPr lang="en-US" dirty="0"/>
              <a:t> to which an image belongs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DEA95E-490B-4542-8B50-DD14C72CA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968" y="3988737"/>
            <a:ext cx="3912188" cy="34978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0C546F-D1E7-41B1-9A8C-D03DEB6FDCEF}"/>
              </a:ext>
            </a:extLst>
          </p:cNvPr>
          <p:cNvSpPr txBox="1"/>
          <p:nvPr/>
        </p:nvSpPr>
        <p:spPr>
          <a:xfrm>
            <a:off x="1140768" y="7526179"/>
            <a:ext cx="756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Picture from: Amit Chaudhary – The Illustrated Self-Supervised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7135542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68B43-BA4F-4F52-A4A3-122ECEA83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BDD87-B5A3-4F40-9B7C-99F0F8C72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architecture for SSL is called </a:t>
            </a:r>
            <a:r>
              <a:rPr lang="en-US" dirty="0">
                <a:solidFill>
                  <a:srgbClr val="FF0000"/>
                </a:solidFill>
              </a:rPr>
              <a:t>deep clustering</a:t>
            </a:r>
          </a:p>
          <a:p>
            <a:pPr lvl="1"/>
            <a:r>
              <a:rPr lang="en-US" dirty="0"/>
              <a:t>The model treats each cluster as a separate class</a:t>
            </a:r>
          </a:p>
          <a:p>
            <a:pPr lvl="1"/>
            <a:r>
              <a:rPr lang="en-US" dirty="0"/>
              <a:t>The output is the number of the cluster (i.e., cluster label) for an input image</a:t>
            </a:r>
          </a:p>
          <a:p>
            <a:pPr lvl="1"/>
            <a:r>
              <a:rPr lang="en-US" dirty="0"/>
              <a:t>The authors used </a:t>
            </a:r>
            <a:r>
              <a:rPr lang="en-US" i="1" dirty="0"/>
              <a:t>k</a:t>
            </a:r>
            <a:r>
              <a:rPr lang="en-US" dirty="0"/>
              <a:t>-means for clustering the extracted feature maps</a:t>
            </a:r>
          </a:p>
          <a:p>
            <a:r>
              <a:rPr lang="en-US" dirty="0"/>
              <a:t>The model needs to learn the content in the images in order to assign them to the corresponding cluster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8D53CF-509E-4F33-BAAE-4D61BA8C7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51" y="4246240"/>
            <a:ext cx="9114098" cy="30554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73CB01-EE66-488F-A3A9-57CB26531C06}"/>
              </a:ext>
            </a:extLst>
          </p:cNvPr>
          <p:cNvSpPr txBox="1"/>
          <p:nvPr/>
        </p:nvSpPr>
        <p:spPr>
          <a:xfrm>
            <a:off x="1140768" y="7526179"/>
            <a:ext cx="756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Picture from: Amit Chaudhary – The Illustrated Self-Supervised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37446066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F4B2A-A658-4AA7-A738-E78A8E9E4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Imagery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F6641-B90C-4C5B-AA3C-587330470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70C0"/>
                </a:solidFill>
              </a:rPr>
              <a:t>Synthetic imagery</a:t>
            </a:r>
          </a:p>
          <a:p>
            <a:pPr lvl="1"/>
            <a:r>
              <a:rPr lang="en-US" dirty="0">
                <a:hlinkClick r:id="rId2"/>
              </a:rPr>
              <a:t>Ren (2017) Cross-Domain Self-supervised Multi-task Feature Learning using Synthetic Imagery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Training data</a:t>
            </a:r>
            <a:r>
              <a:rPr lang="en-US" dirty="0"/>
              <a:t>: synthetic images generated by game engines and real images</a:t>
            </a:r>
          </a:p>
          <a:p>
            <a:pPr lvl="1"/>
            <a:r>
              <a:rPr lang="en-US" dirty="0"/>
              <a:t>Graphics engines in games can produce realistically looking synthetic images</a:t>
            </a:r>
          </a:p>
          <a:p>
            <a:r>
              <a:rPr lang="en-US" dirty="0">
                <a:solidFill>
                  <a:srgbClr val="FF0000"/>
                </a:solidFill>
              </a:rPr>
              <a:t>Pretext task</a:t>
            </a:r>
            <a:r>
              <a:rPr lang="en-US" dirty="0"/>
              <a:t>: predict whether an input image is synthetic or real, based on predicted depth, surface normal, and instance contour maps</a:t>
            </a:r>
          </a:p>
          <a:p>
            <a:pPr lvl="1"/>
            <a:r>
              <a:rPr lang="en-US" dirty="0"/>
              <a:t>The learned features are useful for segmentation and classification downstream tasks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1945E0-09D7-4482-93B3-67F188EC6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56" y="5316401"/>
            <a:ext cx="5006604" cy="15221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1033F4-8586-4866-9CA0-2110431CF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248" y="4894312"/>
            <a:ext cx="4447899" cy="25154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1C4EB7-0BB1-4408-8222-80824DE849D8}"/>
              </a:ext>
            </a:extLst>
          </p:cNvPr>
          <p:cNvSpPr txBox="1"/>
          <p:nvPr/>
        </p:nvSpPr>
        <p:spPr>
          <a:xfrm>
            <a:off x="1140768" y="7526179"/>
            <a:ext cx="756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Picture from: Amit Chaudhary – The Illustrated Self-Supervised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180256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vs Unsupervised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70C0"/>
                </a:solidFill>
              </a:rPr>
              <a:t>Supervised learning </a:t>
            </a:r>
            <a:r>
              <a:rPr lang="en-US" dirty="0"/>
              <a:t>– learning with </a:t>
            </a:r>
            <a:r>
              <a:rPr lang="en-US" dirty="0">
                <a:solidFill>
                  <a:srgbClr val="FF0000"/>
                </a:solidFill>
              </a:rPr>
              <a:t>labeled data</a:t>
            </a:r>
          </a:p>
          <a:p>
            <a:pPr lvl="1"/>
            <a:r>
              <a:rPr lang="en-US" dirty="0"/>
              <a:t>Approach: collect a large dataset, manually label the data, train a model, deploy</a:t>
            </a:r>
          </a:p>
          <a:p>
            <a:pPr lvl="1"/>
            <a:r>
              <a:rPr lang="en-US" dirty="0"/>
              <a:t>It is the dominant form of ML at present</a:t>
            </a:r>
          </a:p>
          <a:p>
            <a:pPr lvl="1"/>
            <a:r>
              <a:rPr lang="en-US" dirty="0"/>
              <a:t>Learned </a:t>
            </a:r>
            <a:r>
              <a:rPr lang="en-US" dirty="0">
                <a:solidFill>
                  <a:srgbClr val="00B050"/>
                </a:solidFill>
              </a:rPr>
              <a:t>feature representations </a:t>
            </a:r>
            <a:r>
              <a:rPr lang="en-US" dirty="0"/>
              <a:t>on large datasets are often transferred via pre-trained models to smaller domain-specific datasets </a:t>
            </a:r>
          </a:p>
          <a:p>
            <a:r>
              <a:rPr lang="en-US" b="1" i="1" dirty="0">
                <a:solidFill>
                  <a:srgbClr val="0070C0"/>
                </a:solidFill>
              </a:rPr>
              <a:t>Unsupervised learning </a:t>
            </a:r>
            <a:r>
              <a:rPr lang="en-US" dirty="0"/>
              <a:t>– learning with </a:t>
            </a:r>
            <a:r>
              <a:rPr lang="en-US" dirty="0">
                <a:solidFill>
                  <a:srgbClr val="FF0000"/>
                </a:solidFill>
              </a:rPr>
              <a:t>unlabeled data</a:t>
            </a:r>
          </a:p>
          <a:p>
            <a:pPr lvl="1"/>
            <a:r>
              <a:rPr lang="en-US" dirty="0"/>
              <a:t>Approach: discover patterns in data either via clustering similar instances, or density estimation, or dimensionality reduction …  </a:t>
            </a:r>
          </a:p>
          <a:p>
            <a:r>
              <a:rPr lang="en-US" b="1" i="1" dirty="0">
                <a:solidFill>
                  <a:srgbClr val="0070C0"/>
                </a:solidFill>
              </a:rPr>
              <a:t>Self-supervised learning </a:t>
            </a:r>
            <a:r>
              <a:rPr lang="en-US" dirty="0"/>
              <a:t>– representation learning with </a:t>
            </a:r>
            <a:r>
              <a:rPr lang="en-US" dirty="0">
                <a:solidFill>
                  <a:srgbClr val="FF0000"/>
                </a:solidFill>
              </a:rPr>
              <a:t>unlabeled data</a:t>
            </a:r>
            <a:endParaRPr lang="en-US" dirty="0"/>
          </a:p>
          <a:p>
            <a:pPr lvl="1"/>
            <a:r>
              <a:rPr lang="en-US" dirty="0"/>
              <a:t>Learn useful </a:t>
            </a:r>
            <a:r>
              <a:rPr lang="en-US" dirty="0">
                <a:solidFill>
                  <a:srgbClr val="00B050"/>
                </a:solidFill>
              </a:rPr>
              <a:t>feature representations </a:t>
            </a:r>
            <a:r>
              <a:rPr lang="en-US" dirty="0"/>
              <a:t>from unlabeled data </a:t>
            </a:r>
            <a:r>
              <a:rPr lang="en-US" dirty="0">
                <a:sym typeface="Calibri"/>
              </a:rPr>
              <a:t>through </a:t>
            </a:r>
            <a:r>
              <a:rPr lang="en-US" dirty="0">
                <a:solidFill>
                  <a:srgbClr val="FF0000"/>
                </a:solidFill>
                <a:sym typeface="Calibri"/>
              </a:rPr>
              <a:t>pretext tasks</a:t>
            </a:r>
          </a:p>
          <a:p>
            <a:pPr lvl="1"/>
            <a:r>
              <a:rPr lang="en-US" dirty="0">
                <a:sym typeface="Calibri"/>
              </a:rPr>
              <a:t>The term “self-supervised” refers to creating </a:t>
            </a:r>
            <a:r>
              <a:rPr lang="en-US" dirty="0">
                <a:solidFill>
                  <a:srgbClr val="00B050"/>
                </a:solidFill>
                <a:sym typeface="Calibri"/>
              </a:rPr>
              <a:t>its own supervision </a:t>
            </a:r>
            <a:r>
              <a:rPr lang="en-US" dirty="0">
                <a:sym typeface="Calibri"/>
              </a:rPr>
              <a:t>(i.e., </a:t>
            </a:r>
            <a:r>
              <a:rPr lang="en-US" dirty="0"/>
              <a:t>without supervision, without labels)</a:t>
            </a:r>
          </a:p>
          <a:p>
            <a:pPr lvl="1"/>
            <a:r>
              <a:rPr lang="en-US" dirty="0"/>
              <a:t>Self-supervised learning is one category of unsupervised learning</a:t>
            </a:r>
          </a:p>
          <a:p>
            <a:pPr lvl="1"/>
            <a:endParaRPr lang="en-US" dirty="0"/>
          </a:p>
          <a:p>
            <a:pPr lvl="1"/>
            <a:endParaRPr lang="en-US" dirty="0">
              <a:sym typeface="Calibri"/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endParaRPr lang="en-US" sz="1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1066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23B56-262D-4380-A259-57C521940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Imagery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8EAC3-2667-4DD2-9921-2DBC4F1FA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model has weight-shared </a:t>
            </a:r>
            <a:r>
              <a:rPr lang="en-US" dirty="0" err="1"/>
              <a:t>ConvNets</a:t>
            </a:r>
            <a:r>
              <a:rPr lang="en-US" dirty="0"/>
              <a:t> that are trained on both real and synthetic images </a:t>
            </a:r>
          </a:p>
          <a:p>
            <a:pPr lvl="1"/>
            <a:r>
              <a:rPr lang="en-US" dirty="0"/>
              <a:t>The discriminator learns to distinguish real from synthetic images, based on the surface normal, depth, and edge maps</a:t>
            </a:r>
          </a:p>
          <a:p>
            <a:pPr lvl="1"/>
            <a:r>
              <a:rPr lang="en-US" dirty="0"/>
              <a:t>The model is trained in an adversarial manner (as in GANs), by simultaneously improving both the generator and discriminator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56524E-F7BA-4CA6-90FD-A04C69C53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808" y="3973354"/>
            <a:ext cx="7696200" cy="3552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888272-E79F-4C76-909B-A76E9606BC95}"/>
              </a:ext>
            </a:extLst>
          </p:cNvPr>
          <p:cNvSpPr txBox="1"/>
          <p:nvPr/>
        </p:nvSpPr>
        <p:spPr>
          <a:xfrm>
            <a:off x="1140768" y="7526179"/>
            <a:ext cx="756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Picture from: Amit Chaudhary – The Illustrated Self-Supervised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11946910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29939-4283-4CDF-A17B-248F85AE2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Imagery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305E7-0F19-4330-900C-5A5C67C19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Learned depth, surface normal, and instance contour maps, and the corresponding ground truth in synthetic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DA92BA-FFC5-4AF7-AB51-1EDFBCDE8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80" y="2950096"/>
            <a:ext cx="9318909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8958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DF4AF-4A19-4117-8216-971AD781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Contrastive Predictive 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28A64-54E3-4106-9DE8-D8AF549FB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70C0"/>
                </a:solidFill>
              </a:rPr>
              <a:t>Contrastive Predictive Coding (CPC)</a:t>
            </a:r>
          </a:p>
          <a:p>
            <a:pPr lvl="1"/>
            <a:r>
              <a:rPr lang="en-US" dirty="0">
                <a:hlinkClick r:id="rId2"/>
              </a:rPr>
              <a:t>Van der Oord (2018) Representation Learning with Contrastive Predictive Coding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Training data</a:t>
            </a:r>
            <a:r>
              <a:rPr lang="en-US" dirty="0"/>
              <a:t>: extracted patches from input images</a:t>
            </a:r>
          </a:p>
          <a:p>
            <a:r>
              <a:rPr lang="en-US" dirty="0">
                <a:solidFill>
                  <a:srgbClr val="FF0000"/>
                </a:solidFill>
              </a:rPr>
              <a:t>Pretext task</a:t>
            </a:r>
            <a:r>
              <a:rPr lang="en-US" dirty="0"/>
              <a:t>: predict the order for a sequence of patches using contrastive learning</a:t>
            </a:r>
          </a:p>
          <a:p>
            <a:pPr lvl="1"/>
            <a:r>
              <a:rPr lang="en-US" dirty="0"/>
              <a:t>E.g., how to predict the next (future) patches based on encoded information of previous (past) patches in the image </a:t>
            </a:r>
          </a:p>
          <a:p>
            <a:r>
              <a:rPr lang="en-US" dirty="0"/>
              <a:t>The approach was implemented in different domains: speech audio, images, natural language, and reinforcement learning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B93F78-E7AA-466C-A957-3B259070C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281" y="5090418"/>
            <a:ext cx="2476500" cy="24681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010F87-1552-4021-8D19-279AD7ACB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787" y="5182344"/>
            <a:ext cx="2286000" cy="228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C9C2AE-5AED-4384-8D06-0EAA32B8D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0715" y="5110336"/>
            <a:ext cx="2476500" cy="24288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B55F8E-1F44-49B9-9FEE-E4250A10C79C}"/>
              </a:ext>
            </a:extLst>
          </p:cNvPr>
          <p:cNvSpPr txBox="1"/>
          <p:nvPr/>
        </p:nvSpPr>
        <p:spPr>
          <a:xfrm>
            <a:off x="1140768" y="7526179"/>
            <a:ext cx="756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Picture from: </a:t>
            </a:r>
            <a:r>
              <a:rPr lang="en-US" sz="900" dirty="0"/>
              <a:t>William Falcon – A Framework for Contrastive Self-Supervised Learning and Designing a New Approach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492184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10CA6-CFA4-42E4-B69E-55B132D9E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Contrastive Predictive 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23966-C8BD-4A3E-A9FA-C9558CAF9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Contrastive learning </a:t>
            </a:r>
            <a:r>
              <a:rPr lang="en-US" dirty="0"/>
              <a:t>is based on grouping similar examples together</a:t>
            </a:r>
          </a:p>
          <a:p>
            <a:pPr lvl="1"/>
            <a:r>
              <a:rPr lang="en-US" dirty="0"/>
              <a:t>E.g., cluster the shown images into groups of similar images</a:t>
            </a:r>
          </a:p>
          <a:p>
            <a:r>
              <a:rPr lang="en-US" dirty="0">
                <a:solidFill>
                  <a:srgbClr val="FF0000"/>
                </a:solidFill>
              </a:rPr>
              <a:t>Noise-Contrastive Estimation (NCE) loss </a:t>
            </a:r>
            <a:r>
              <a:rPr lang="en-US" dirty="0"/>
              <a:t>is commonly used in contrastive learning</a:t>
            </a:r>
          </a:p>
          <a:p>
            <a:pPr lvl="1"/>
            <a:r>
              <a:rPr lang="en-US" dirty="0"/>
              <a:t>The NCE loss minimizes the distance between similar images (positive examples) and maximizes the distance to dissimilar images (negative examples)</a:t>
            </a:r>
          </a:p>
          <a:p>
            <a:pPr lvl="1"/>
            <a:r>
              <a:rPr lang="en-US" dirty="0"/>
              <a:t>Other used terms are </a:t>
            </a:r>
            <a:r>
              <a:rPr lang="en-US" dirty="0" err="1"/>
              <a:t>InfoNCE</a:t>
            </a:r>
            <a:r>
              <a:rPr lang="en-US" dirty="0"/>
              <a:t> loss, or contrastive cross-entropy loss</a:t>
            </a:r>
          </a:p>
          <a:p>
            <a:pPr lvl="1"/>
            <a:r>
              <a:rPr lang="en-US" dirty="0"/>
              <a:t>(A forthcoming slide explains the NCE loss in more details)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BFCD92-855E-49EB-855E-EFDDDBEBC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165" y="4870419"/>
            <a:ext cx="4719587" cy="24721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2B8C24-D456-4FB8-84B8-D1F7E35C9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8" y="5027661"/>
            <a:ext cx="4190171" cy="215768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E5E751BE-47DE-46A9-A9A9-DA2D63DB66E3}"/>
              </a:ext>
            </a:extLst>
          </p:cNvPr>
          <p:cNvSpPr/>
          <p:nvPr/>
        </p:nvSpPr>
        <p:spPr>
          <a:xfrm>
            <a:off x="4527496" y="5806523"/>
            <a:ext cx="576064" cy="288032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2A6E02-425F-4C68-B18B-3C9D444E7E24}"/>
              </a:ext>
            </a:extLst>
          </p:cNvPr>
          <p:cNvSpPr txBox="1"/>
          <p:nvPr/>
        </p:nvSpPr>
        <p:spPr>
          <a:xfrm>
            <a:off x="7241914" y="5848914"/>
            <a:ext cx="79208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Maximize distance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E836A4-E0A2-4957-8BBF-FE823171E227}"/>
              </a:ext>
            </a:extLst>
          </p:cNvPr>
          <p:cNvSpPr txBox="1"/>
          <p:nvPr/>
        </p:nvSpPr>
        <p:spPr>
          <a:xfrm>
            <a:off x="1140768" y="7526179"/>
            <a:ext cx="756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Picture from: </a:t>
            </a:r>
            <a:r>
              <a:rPr lang="en-US" sz="900" dirty="0"/>
              <a:t>William Falcon – A Framework for Contrastive Self-Supervised Learning and Designing a New Approach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598829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FDAA5-4B71-4229-A5E6-57D43B31B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Contrastive Predictive 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AF56E-F280-4826-AA6F-D582EFC66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an input image resized to 256×256 pixels, the authors extracted a grid of 7×7 patches of size 64×64 pixels with 50% overlap between the patches</a:t>
            </a:r>
          </a:p>
          <a:p>
            <a:pPr lvl="1"/>
            <a:r>
              <a:rPr lang="en-US" dirty="0"/>
              <a:t>Therefore, there are 49 overlapping patches in total for each image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F7B1CF-3117-46D1-A987-981FF5C41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20" y="3298427"/>
            <a:ext cx="8962797" cy="39721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5C8A77-628A-44FC-9FBF-399DD14192D8}"/>
              </a:ext>
            </a:extLst>
          </p:cNvPr>
          <p:cNvSpPr txBox="1"/>
          <p:nvPr/>
        </p:nvSpPr>
        <p:spPr>
          <a:xfrm>
            <a:off x="1140768" y="7526179"/>
            <a:ext cx="756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Picture from: </a:t>
            </a:r>
            <a:r>
              <a:rPr lang="en-US" sz="900" dirty="0"/>
              <a:t>Pieter </a:t>
            </a:r>
            <a:r>
              <a:rPr lang="en-US" sz="900" dirty="0" err="1"/>
              <a:t>Abbeel</a:t>
            </a:r>
            <a:r>
              <a:rPr lang="en-US" sz="900" dirty="0"/>
              <a:t>, Lecture 7 – Self-Supervised Learning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058641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488794-BDB6-47A3-A533-72CB01E2D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685" y="4462264"/>
            <a:ext cx="6619875" cy="3190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8B55FD-501F-459A-8860-A2780547C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Contrastive Predictive 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856BDF-3BC8-4FF1-8AE3-4416DA4EB5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</a:t>
                </a:r>
                <a:r>
                  <a:rPr lang="en-US" dirty="0">
                    <a:solidFill>
                      <a:srgbClr val="FF0000"/>
                    </a:solidFill>
                  </a:rPr>
                  <a:t>encoder</a:t>
                </a:r>
                <a:r>
                  <a:rPr lang="en-US" dirty="0"/>
                  <a:t> </a:t>
                </a:r>
                <a:r>
                  <a:rPr lang="en-US" i="1" dirty="0" err="1">
                    <a:solidFill>
                      <a:srgbClr val="FF0000"/>
                    </a:solidFill>
                  </a:rPr>
                  <a:t>g</a:t>
                </a:r>
                <a:r>
                  <a:rPr lang="en-US" baseline="-25000" dirty="0" err="1">
                    <a:solidFill>
                      <a:srgbClr val="FF0000"/>
                    </a:solidFill>
                  </a:rPr>
                  <a:t>enc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used to project each patch into a low-dimensional latent space </a:t>
                </a:r>
              </a:p>
              <a:p>
                <a:pPr lvl="1"/>
                <a:r>
                  <a:rPr lang="en-US" dirty="0"/>
                  <a:t>The latent representation obtained by encoders is often referred to as </a:t>
                </a:r>
                <a:r>
                  <a:rPr lang="en-US" dirty="0">
                    <a:solidFill>
                      <a:srgbClr val="FF0000"/>
                    </a:solidFill>
                  </a:rPr>
                  <a:t>code </a:t>
                </a:r>
                <a:r>
                  <a:rPr lang="en-US" dirty="0"/>
                  <a:t>(or </a:t>
                </a:r>
                <a:r>
                  <a:rPr lang="en-US" dirty="0">
                    <a:solidFill>
                      <a:srgbClr val="FF0000"/>
                    </a:solidFill>
                  </a:rPr>
                  <a:t>context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E.g., the leftmost portion of the image depicts extracting patches of 64×64 pixels size with 50% overlap between the patches </a:t>
                </a:r>
              </a:p>
              <a:p>
                <a:pPr lvl="1"/>
                <a:r>
                  <a:rPr lang="en-US" dirty="0"/>
                  <a:t>A </a:t>
                </a:r>
                <a:r>
                  <a:rPr lang="en-US" dirty="0">
                    <a:solidFill>
                      <a:srgbClr val="FF0000"/>
                    </a:solidFill>
                  </a:rPr>
                  <a:t>ResNet-101 encoder </a:t>
                </a:r>
                <a:r>
                  <a:rPr lang="en-US" dirty="0"/>
                  <a:t>is used for projecting the </a:t>
                </a:r>
                <a:r>
                  <a:rPr lang="en-US" dirty="0">
                    <a:solidFill>
                      <a:srgbClr val="FF0000"/>
                    </a:solidFill>
                  </a:rPr>
                  <a:t>patch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into a </a:t>
                </a:r>
                <a:r>
                  <a:rPr lang="en-US" dirty="0">
                    <a:solidFill>
                      <a:srgbClr val="FF0000"/>
                    </a:solidFill>
                  </a:rPr>
                  <a:t>code representation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middle image shows the outputs of the encoder </a:t>
                </a:r>
                <a:r>
                  <a:rPr lang="en-US" i="1" dirty="0" err="1">
                    <a:solidFill>
                      <a:srgbClr val="FF0000"/>
                    </a:solidFill>
                  </a:rPr>
                  <a:t>g</a:t>
                </a:r>
                <a:r>
                  <a:rPr lang="en-US" baseline="-25000" dirty="0" err="1">
                    <a:solidFill>
                      <a:srgbClr val="FF0000"/>
                    </a:solidFill>
                  </a:rPr>
                  <a:t>enc</a:t>
                </a:r>
                <a:r>
                  <a:rPr lang="en-US" dirty="0"/>
                  <a:t> for each patch,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enc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For the 49 patches (7×7 grid), the outputs are 7×7×1,024 tensors 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856BDF-3BC8-4FF1-8AE3-4416DA4EB5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99" t="-795" r="-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59996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B5A36-072C-4A4D-911F-CE5DF2255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Contrastive Predictive 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C8EB7D-15BB-4815-B227-87FFE88204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CPC considers the patches as an ordered sequence (e.g., like video frames)</a:t>
                </a:r>
              </a:p>
              <a:p>
                <a:pPr lvl="1"/>
                <a:r>
                  <a:rPr lang="en-US" dirty="0"/>
                  <a:t>An </a:t>
                </a:r>
                <a:r>
                  <a:rPr lang="en-US" dirty="0">
                    <a:solidFill>
                      <a:srgbClr val="FF0000"/>
                    </a:solidFill>
                  </a:rPr>
                  <a:t>autoregressive model </a:t>
                </a:r>
                <a:r>
                  <a:rPr lang="en-US" i="1" dirty="0">
                    <a:solidFill>
                      <a:srgbClr val="FF0000"/>
                    </a:solidFill>
                  </a:rPr>
                  <a:t>g</a:t>
                </a:r>
                <a:r>
                  <a:rPr lang="en-US" baseline="-25000" dirty="0">
                    <a:solidFill>
                      <a:srgbClr val="FF0000"/>
                    </a:solidFill>
                  </a:rPr>
                  <a:t>ar</a:t>
                </a:r>
                <a:r>
                  <a:rPr lang="en-US" dirty="0"/>
                  <a:t> is used to predict the </a:t>
                </a:r>
                <a:r>
                  <a:rPr lang="en-US" dirty="0">
                    <a:solidFill>
                      <a:srgbClr val="FF0000"/>
                    </a:solidFill>
                  </a:rPr>
                  <a:t>future patches</a:t>
                </a:r>
                <a:r>
                  <a:rPr lang="en-US" dirty="0"/>
                  <a:t> in the sequence</a:t>
                </a:r>
              </a:p>
              <a:p>
                <a:pPr lvl="2"/>
                <a:r>
                  <a:rPr lang="en-US" dirty="0"/>
                  <a:t>The output of the autoregressive model for the shown </a:t>
                </a:r>
                <a:r>
                  <a:rPr lang="en-US" dirty="0">
                    <a:solidFill>
                      <a:srgbClr val="FF0000"/>
                    </a:solidFill>
                  </a:rPr>
                  <a:t>red patch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(in row 3 and column 4) is the sum of all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for the previous patches in the sequence (e.g., all patches in the above rows and right columns of the red patch)</a:t>
                </a:r>
              </a:p>
              <a:p>
                <a:pPr lvl="1"/>
                <a:r>
                  <a:rPr lang="en-US" dirty="0"/>
                  <a:t>The code representation of the patch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used to predict the blue patches in the next rows and the same column as the red patch,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+4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The authors predicted up to five rows for each patch in the grid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C8EB7D-15BB-4815-B227-87FFE88204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9" t="-795" r="-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C1E5238-0D3D-4277-875E-3220020C9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864" y="4606280"/>
            <a:ext cx="6274369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36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F4FB2-BA71-4EFF-BEEA-310FC5F91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Contrastive Predictive 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AF5271-867A-453C-9119-A4E2CF4881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</a:t>
                </a:r>
                <a:r>
                  <a:rPr lang="en-US" dirty="0">
                    <a:solidFill>
                      <a:srgbClr val="FF0000"/>
                    </a:solidFill>
                  </a:rPr>
                  <a:t>NCE loss</a:t>
                </a:r>
                <a:r>
                  <a:rPr lang="en-US" dirty="0"/>
                  <a:t> is used for training the model on each patch in the image</a:t>
                </a:r>
              </a:p>
              <a:p>
                <a:pPr lvl="1"/>
                <a:r>
                  <a:rPr lang="en-US" dirty="0"/>
                  <a:t>The patch at position </a:t>
                </a:r>
                <a:r>
                  <a:rPr lang="en-US" i="1" dirty="0"/>
                  <a:t>t</a:t>
                </a:r>
                <a:r>
                  <a:rPr lang="en-US" dirty="0"/>
                  <a:t> is considered a positive sample, and all other patches are considered negative samples</a:t>
                </a:r>
              </a:p>
              <a:p>
                <a:r>
                  <a:rPr lang="en-US" dirty="0"/>
                  <a:t>For a set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random patches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containing one positive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r>
                  <a:rPr lang="en-US" dirty="0"/>
                  <a:t>negative samples, the NCE loss is: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the code representation of the patch at position </a:t>
                </a:r>
                <a:r>
                  <a:rPr lang="en-US" i="1" dirty="0"/>
                  <a:t>t</a:t>
                </a:r>
                <a:r>
                  <a:rPr lang="en-US" dirty="0"/>
                  <a:t>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a predicted patch in the sequence at position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a density function that approximates the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of estimating the patch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a given code representation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authors used a log-bilinear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the matrix of weights for the prediction step k</a:t>
                </a:r>
              </a:p>
              <a:p>
                <a:r>
                  <a:rPr lang="en-US" dirty="0"/>
                  <a:t>The numerator of the NCE loss represents the distance to the positive sample, and the denominator represents the distance to the negative samples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AF5271-867A-453C-9119-A4E2CF4881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9" t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74770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FBFE4D-B5F2-4423-B08D-5712CA697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439" y="4873817"/>
            <a:ext cx="5179168" cy="26523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175C28-AC8D-45D4-8F91-D43DEA7D6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Contrastive Predictive 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FC2CC-8985-41D6-B540-2C344670C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name of the approach is based on the following: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Contrastive</a:t>
            </a:r>
            <a:r>
              <a:rPr lang="en-US" dirty="0"/>
              <a:t>: representations are learned by contrasting positive and negative examples, which is implemented with the NCE loss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Predictive</a:t>
            </a:r>
            <a:r>
              <a:rPr lang="en-US" dirty="0"/>
              <a:t>: the model needs to predict future patches in the sequences of overlapping patches for a given position in the sequence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Coding</a:t>
            </a:r>
            <a:r>
              <a:rPr lang="en-US" dirty="0"/>
              <a:t>: the model performs the prediction in the latent space, i.e., using code representations from an encoder and an auto-regressive model</a:t>
            </a:r>
          </a:p>
          <a:p>
            <a:r>
              <a:rPr lang="en-US" dirty="0"/>
              <a:t>Here is one more example with images from MNIST, where a positive sequence contains sorted numbers, and a negative sequence contains random numbers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8A2CD3-53D9-4D47-B28E-E8D8419E10EE}"/>
              </a:ext>
            </a:extLst>
          </p:cNvPr>
          <p:cNvSpPr txBox="1"/>
          <p:nvPr/>
        </p:nvSpPr>
        <p:spPr>
          <a:xfrm>
            <a:off x="1140768" y="7526179"/>
            <a:ext cx="756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Picture from: David Tellez – Contrastive predictive coding</a:t>
            </a:r>
          </a:p>
        </p:txBody>
      </p:sp>
    </p:spTree>
    <p:extLst>
      <p:ext uri="{BB962C8B-B14F-4D97-AF65-F5344CB8AC3E}">
        <p14:creationId xmlns:p14="http://schemas.microsoft.com/office/powerpoint/2010/main" val="5475249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C657D-F711-4CC1-A180-C45B0829A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CPC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1F76B-208A-4783-BBFB-6DDFB61A9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70C0"/>
                </a:solidFill>
              </a:rPr>
              <a:t>Contrastive Predictive Coding v2</a:t>
            </a:r>
          </a:p>
          <a:p>
            <a:pPr lvl="1"/>
            <a:r>
              <a:rPr lang="en-US" dirty="0" err="1">
                <a:hlinkClick r:id="rId2"/>
              </a:rPr>
              <a:t>Henaff</a:t>
            </a:r>
            <a:r>
              <a:rPr lang="en-US" dirty="0">
                <a:hlinkClick r:id="rId2"/>
              </a:rPr>
              <a:t> (2019) Data-efficient Image Recognition with Contrastive Predictive Coding</a:t>
            </a:r>
            <a:endParaRPr lang="en-US" dirty="0"/>
          </a:p>
          <a:p>
            <a:r>
              <a:rPr lang="en-US" dirty="0"/>
              <a:t>This is an extension of the initial CPC work by the same authors</a:t>
            </a:r>
          </a:p>
          <a:p>
            <a:r>
              <a:rPr lang="en-US" dirty="0"/>
              <a:t>The approach </a:t>
            </a:r>
            <a:r>
              <a:rPr lang="en-US" dirty="0">
                <a:solidFill>
                  <a:srgbClr val="FF0000"/>
                </a:solidFill>
              </a:rPr>
              <a:t>surpasses</a:t>
            </a:r>
            <a:r>
              <a:rPr lang="en-US" dirty="0"/>
              <a:t> supervised ML methods for image classification on the ImageNet dataset, achieving an increase in Top-5 accuracy by 1.3% (right table)</a:t>
            </a:r>
          </a:p>
          <a:p>
            <a:pPr lvl="1"/>
            <a:r>
              <a:rPr lang="en-US" dirty="0"/>
              <a:t>It also surpasses supervised approaches for object detection on PASCAL VOC by 2%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125054-E6A2-49D0-9BA5-C0EEA6CB7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900" y="4330867"/>
            <a:ext cx="3654844" cy="3011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31C562-BAEC-4E42-8047-D4D14CF8D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4" y="4302062"/>
            <a:ext cx="5897470" cy="318386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CD6397B-80DC-433C-B7DC-9681B21EF443}"/>
              </a:ext>
            </a:extLst>
          </p:cNvPr>
          <p:cNvSpPr/>
          <p:nvPr/>
        </p:nvSpPr>
        <p:spPr>
          <a:xfrm>
            <a:off x="5389240" y="4774636"/>
            <a:ext cx="504056" cy="2636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9468E8-978F-4C78-839B-ADD2C7A584B8}"/>
              </a:ext>
            </a:extLst>
          </p:cNvPr>
          <p:cNvSpPr/>
          <p:nvPr/>
        </p:nvSpPr>
        <p:spPr>
          <a:xfrm>
            <a:off x="5389240" y="7270576"/>
            <a:ext cx="504056" cy="2636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43AC211-BA59-4C97-9CDA-2D5B11C8EBBF}"/>
              </a:ext>
            </a:extLst>
          </p:cNvPr>
          <p:cNvSpPr/>
          <p:nvPr/>
        </p:nvSpPr>
        <p:spPr>
          <a:xfrm>
            <a:off x="9423979" y="7098958"/>
            <a:ext cx="504056" cy="2636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164D3AA-4D42-4A49-B054-B1138D480A42}"/>
              </a:ext>
            </a:extLst>
          </p:cNvPr>
          <p:cNvSpPr/>
          <p:nvPr/>
        </p:nvSpPr>
        <p:spPr>
          <a:xfrm>
            <a:off x="9423979" y="4774636"/>
            <a:ext cx="504056" cy="2636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32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4BA3A-5726-4B9D-BBDC-A19BEDA97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0858F-55D4-43A1-B784-CC95574F6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672" y="2086000"/>
            <a:ext cx="9584265" cy="5367667"/>
          </a:xfrm>
        </p:spPr>
        <p:txBody>
          <a:bodyPr/>
          <a:lstStyle/>
          <a:p>
            <a:r>
              <a:rPr lang="en-US" dirty="0"/>
              <a:t>Self-supervised learning example</a:t>
            </a:r>
          </a:p>
          <a:p>
            <a:pPr marL="742950" lvl="1" indent="-342900"/>
            <a:r>
              <a:rPr lang="en-US" b="1" i="1" dirty="0">
                <a:solidFill>
                  <a:srgbClr val="0070C0"/>
                </a:solidFill>
              </a:rPr>
              <a:t>Pretext task</a:t>
            </a:r>
            <a:r>
              <a:rPr lang="en-US" dirty="0"/>
              <a:t>: train a model to </a:t>
            </a:r>
            <a:r>
              <a:rPr lang="en-US" dirty="0">
                <a:solidFill>
                  <a:srgbClr val="FF0000"/>
                </a:solidFill>
              </a:rPr>
              <a:t>predict the rotation degree </a:t>
            </a:r>
            <a:r>
              <a:rPr lang="en-US" dirty="0"/>
              <a:t>of rotated images with cats and dogs (we can collect million of images from internet, labeling is not required)</a:t>
            </a:r>
          </a:p>
          <a:p>
            <a:pPr marL="742950" lvl="1" indent="-342900"/>
            <a:endParaRPr lang="en-US" dirty="0"/>
          </a:p>
          <a:p>
            <a:pPr marL="742950" lvl="1" indent="-342900"/>
            <a:endParaRPr lang="en-US" dirty="0"/>
          </a:p>
          <a:p>
            <a:pPr marL="742950" lvl="1" indent="-342900"/>
            <a:endParaRPr lang="en-US" dirty="0"/>
          </a:p>
          <a:p>
            <a:pPr marL="742950" lvl="1" indent="-342900"/>
            <a:endParaRPr lang="en-US" dirty="0"/>
          </a:p>
          <a:p>
            <a:pPr marL="742950" lvl="1" indent="-342900"/>
            <a:endParaRPr lang="en-US" dirty="0"/>
          </a:p>
          <a:p>
            <a:pPr marL="742950" lvl="1" indent="-342900"/>
            <a:endParaRPr lang="en-US" dirty="0"/>
          </a:p>
          <a:p>
            <a:pPr marL="742950" lvl="1" indent="-342900"/>
            <a:endParaRPr lang="en-US" sz="1200" dirty="0"/>
          </a:p>
          <a:p>
            <a:pPr marL="742950" lvl="1" indent="-342900"/>
            <a:r>
              <a:rPr lang="en-US" b="1" i="1" dirty="0">
                <a:solidFill>
                  <a:srgbClr val="0070C0"/>
                </a:solidFill>
              </a:rPr>
              <a:t>Downstream task</a:t>
            </a:r>
            <a:r>
              <a:rPr lang="en-US" dirty="0"/>
              <a:t>: use transfer learning and fine-tune the learned model from the pretext task for </a:t>
            </a:r>
            <a:r>
              <a:rPr lang="en-US" dirty="0">
                <a:solidFill>
                  <a:srgbClr val="FF0000"/>
                </a:solidFill>
              </a:rPr>
              <a:t>classification</a:t>
            </a:r>
            <a:r>
              <a:rPr lang="en-US" dirty="0"/>
              <a:t> of cats vs dogs with very few labeled examples</a:t>
            </a:r>
          </a:p>
          <a:p>
            <a:pPr marL="685800" lvl="1" indent="-28575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  <a:p>
            <a:endParaRPr lang="en-US" dirty="0">
              <a:sym typeface="Calibri"/>
            </a:endParaRPr>
          </a:p>
          <a:p>
            <a:endParaRPr lang="en-US" dirty="0">
              <a:sym typeface="Calibri"/>
            </a:endParaRPr>
          </a:p>
          <a:p>
            <a:endParaRPr lang="en-US" dirty="0">
              <a:sym typeface="Calibri"/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2857"/>
          <a:stretch/>
        </p:blipFill>
        <p:spPr>
          <a:xfrm>
            <a:off x="1428801" y="3094112"/>
            <a:ext cx="7416824" cy="20722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389" y="5951861"/>
            <a:ext cx="5388830" cy="1534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C83E7D-BBA0-4C88-B7DE-0C680D9CD138}"/>
              </a:ext>
            </a:extLst>
          </p:cNvPr>
          <p:cNvSpPr txBox="1"/>
          <p:nvPr/>
        </p:nvSpPr>
        <p:spPr>
          <a:xfrm>
            <a:off x="1140768" y="7526179"/>
            <a:ext cx="756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Picture from: Amit Chaudhary – The Illustrated Self-Supervised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8618961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04290-64FB-4E59-8042-D0DA07216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CPC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590F1-ED1F-4980-A0CF-17121515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differences in CPC v2 versus the initial CPC approach include:</a:t>
            </a:r>
          </a:p>
          <a:p>
            <a:pPr lvl="1"/>
            <a:r>
              <a:rPr lang="en-US" dirty="0"/>
              <a:t>Use ResNet-161 instead of ResNet-101 to increase the model capacity</a:t>
            </a:r>
          </a:p>
          <a:p>
            <a:pPr lvl="1"/>
            <a:r>
              <a:rPr lang="en-US" dirty="0"/>
              <a:t>Apply layer normalization (i.e., normalize the inputs across the features)</a:t>
            </a:r>
          </a:p>
          <a:p>
            <a:pPr lvl="1"/>
            <a:r>
              <a:rPr lang="en-US" dirty="0"/>
              <a:t>For predicting, use patches not only from above the current patch position, but also from below, left, and right to the patch</a:t>
            </a:r>
          </a:p>
          <a:p>
            <a:pPr lvl="1"/>
            <a:r>
              <a:rPr lang="en-US" dirty="0"/>
              <a:t>Data augmentation by randomly dropping two or three color channels in each patch, and applying random shearing, rotation, and elastic transformations</a:t>
            </a:r>
          </a:p>
          <a:p>
            <a:r>
              <a:rPr lang="en-US" dirty="0"/>
              <a:t>The new architecture of CPC v2 delivered improved results over the initial CPC</a:t>
            </a:r>
          </a:p>
        </p:txBody>
      </p:sp>
    </p:spTree>
    <p:extLst>
      <p:ext uri="{BB962C8B-B14F-4D97-AF65-F5344CB8AC3E}">
        <p14:creationId xmlns:p14="http://schemas.microsoft.com/office/powerpoint/2010/main" val="28706789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31C4F-3601-49CC-A73D-B0F0BE14B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CPC v2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B8C96-080B-4202-BCFE-5465479C50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Each patch is encoded with a </a:t>
                </a:r>
                <a:r>
                  <a:rPr lang="en-US" dirty="0">
                    <a:solidFill>
                      <a:srgbClr val="FF0000"/>
                    </a:solidFill>
                  </a:rPr>
                  <a:t>feature extractor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(blue) followed by average-pooling (vector </a:t>
                </a:r>
                <a:r>
                  <a:rPr lang="en-US" i="1" dirty="0"/>
                  <a:t>z</a:t>
                </a:r>
                <a:r>
                  <a:rPr lang="en-US" dirty="0"/>
                  <a:t>) </a:t>
                </a:r>
              </a:p>
              <a:p>
                <a:pPr lvl="1"/>
                <a:r>
                  <a:rPr lang="en-US" dirty="0"/>
                  <a:t>The </a:t>
                </a:r>
                <a:r>
                  <a:rPr lang="en-US" dirty="0">
                    <a:solidFill>
                      <a:srgbClr val="FF0000"/>
                    </a:solidFill>
                  </a:rPr>
                  <a:t>autoregressive context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(red) aggregates the feature vectors </a:t>
                </a:r>
                <a:r>
                  <a:rPr lang="en-US" i="1" dirty="0"/>
                  <a:t>z</a:t>
                </a:r>
                <a:r>
                  <a:rPr lang="en-US" dirty="0"/>
                  <a:t> into a context vector </a:t>
                </a:r>
                <a:r>
                  <a:rPr lang="en-US" i="1" dirty="0"/>
                  <a:t>c</a:t>
                </a:r>
                <a:r>
                  <a:rPr lang="en-US" dirty="0"/>
                  <a:t>, which is used to predict the future patches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B8C96-080B-4202-BCFE-5465479C50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99" t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746BF31-7002-4CF7-B2AE-B78BA8DA7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2936" y="3470376"/>
            <a:ext cx="4938116" cy="4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406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6A837-91F3-43FC-9AAB-DFF357AAE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SimCLR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85BDD-4C00-4FDF-A0DF-E4D23A786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err="1">
                <a:solidFill>
                  <a:srgbClr val="0070C0"/>
                </a:solidFill>
              </a:rPr>
              <a:t>SimCLR</a:t>
            </a:r>
            <a:r>
              <a:rPr lang="en-US" dirty="0"/>
              <a:t>, a </a:t>
            </a:r>
            <a:r>
              <a:rPr lang="en-US" dirty="0">
                <a:solidFill>
                  <a:srgbClr val="0070C0"/>
                </a:solidFill>
              </a:rPr>
              <a:t>Sim</a:t>
            </a:r>
            <a:r>
              <a:rPr lang="en-US" dirty="0"/>
              <a:t>ple framework for 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/>
              <a:t>ontrastive </a:t>
            </a:r>
            <a:r>
              <a:rPr lang="en-US" dirty="0">
                <a:solidFill>
                  <a:srgbClr val="0070C0"/>
                </a:solidFill>
              </a:rPr>
              <a:t>L</a:t>
            </a:r>
            <a:r>
              <a:rPr lang="en-US" dirty="0"/>
              <a:t>earning of </a:t>
            </a:r>
            <a:r>
              <a:rPr lang="en-US" dirty="0">
                <a:solidFill>
                  <a:srgbClr val="0070C0"/>
                </a:solidFill>
              </a:rPr>
              <a:t>R</a:t>
            </a:r>
            <a:r>
              <a:rPr lang="en-US" dirty="0"/>
              <a:t>epresentations</a:t>
            </a:r>
          </a:p>
          <a:p>
            <a:pPr lvl="1"/>
            <a:r>
              <a:rPr lang="en-US" dirty="0">
                <a:hlinkClick r:id="rId2"/>
              </a:rPr>
              <a:t>Chen (2020) A Simple Framework for Contrastive Learning of Visual Representations</a:t>
            </a:r>
            <a:endParaRPr lang="en-US" dirty="0"/>
          </a:p>
          <a:p>
            <a:r>
              <a:rPr lang="en-US" dirty="0" err="1"/>
              <a:t>SimCLR</a:t>
            </a:r>
            <a:r>
              <a:rPr lang="en-US" dirty="0"/>
              <a:t> is an approach for contrastive learning, similar to CPC</a:t>
            </a:r>
          </a:p>
          <a:p>
            <a:r>
              <a:rPr lang="en-US" dirty="0"/>
              <a:t>It achieved state-of-the-art in SSL, surpassing the Top-1 accuracy by a supervised ResNet-50 on ImageNet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769AB7-F7F2-4A65-8EFD-C61E81C1E2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23"/>
          <a:stretch/>
        </p:blipFill>
        <p:spPr>
          <a:xfrm>
            <a:off x="2508920" y="3897110"/>
            <a:ext cx="5213168" cy="380217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2909719-BB52-4F3A-9E68-080986383146}"/>
              </a:ext>
            </a:extLst>
          </p:cNvPr>
          <p:cNvSpPr/>
          <p:nvPr/>
        </p:nvSpPr>
        <p:spPr>
          <a:xfrm>
            <a:off x="3301008" y="3897110"/>
            <a:ext cx="1224136" cy="4211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2785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F3E79-F5B0-4C8B-BF3A-A560D6EA6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SimCLR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E1EF71-30D6-468A-AB91-23194EF7F9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Approach:</a:t>
                </a:r>
              </a:p>
              <a:p>
                <a:pPr lvl="1"/>
                <a:r>
                  <a:rPr lang="en-US" dirty="0"/>
                  <a:t>Randomly sample a </a:t>
                </a:r>
                <a:r>
                  <a:rPr lang="en-US" dirty="0">
                    <a:solidFill>
                      <a:srgbClr val="FF0000"/>
                    </a:solidFill>
                  </a:rPr>
                  <a:t>mini-batch</a:t>
                </a:r>
                <a:r>
                  <a:rPr lang="en-US" dirty="0"/>
                  <a:t> of </a:t>
                </a:r>
                <a:r>
                  <a:rPr lang="en-US" i="1" dirty="0"/>
                  <a:t>n</a:t>
                </a:r>
                <a:r>
                  <a:rPr lang="en-US" dirty="0"/>
                  <a:t> inputs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, and apply two different </a:t>
                </a:r>
                <a:r>
                  <a:rPr lang="en-US" dirty="0">
                    <a:solidFill>
                      <a:srgbClr val="FF0000"/>
                    </a:solidFill>
                  </a:rPr>
                  <a:t>data augmentation </a:t>
                </a:r>
                <a:r>
                  <a:rPr lang="en-US" dirty="0"/>
                  <a:t>operations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, resulting in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/>
                  <a:t>Data augmentation includes random crop, resize with random flip, color distortions, and Gaussian blur (data augmentation is crucial for contrastive learning)</a:t>
                </a:r>
              </a:p>
              <a:p>
                <a:pPr lvl="1"/>
                <a:r>
                  <a:rPr lang="en-US" dirty="0"/>
                  <a:t>Apply a </a:t>
                </a:r>
                <a:r>
                  <a:rPr lang="en-US" dirty="0">
                    <a:solidFill>
                      <a:srgbClr val="FF0000"/>
                    </a:solidFill>
                  </a:rPr>
                  <a:t>base encoder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 to obtain the code representations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Apply another </a:t>
                </a:r>
                <a:r>
                  <a:rPr lang="en-US" dirty="0">
                    <a:solidFill>
                      <a:srgbClr val="FF0000"/>
                    </a:solidFill>
                  </a:rPr>
                  <a:t>prediction head encoder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dirty="0"/>
                  <a:t> (one fully-connected layer)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 to obtain the code representations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E1EF71-30D6-468A-AB91-23194EF7F9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9" t="-795" r="-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23476F1-965C-431F-A89B-D5BB6938D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45024" y="5038328"/>
            <a:ext cx="3461216" cy="26421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611569-49DD-406C-8F84-1BC639FA6807}"/>
              </a:ext>
            </a:extLst>
          </p:cNvPr>
          <p:cNvSpPr txBox="1"/>
          <p:nvPr/>
        </p:nvSpPr>
        <p:spPr>
          <a:xfrm>
            <a:off x="890442" y="6052382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Base encoder </a:t>
            </a:r>
            <a:r>
              <a:rPr lang="en-US" sz="1400" b="1" i="1" dirty="0"/>
              <a:t>f</a:t>
            </a:r>
            <a:r>
              <a:rPr lang="en-US" sz="1400" b="1" dirty="0"/>
              <a:t>: </a:t>
            </a:r>
          </a:p>
          <a:p>
            <a:pPr algn="ctr"/>
            <a:r>
              <a:rPr lang="en-US" sz="1400" dirty="0" err="1"/>
              <a:t>ResNet</a:t>
            </a:r>
            <a:r>
              <a:rPr lang="en-US" sz="1400" dirty="0"/>
              <a:t> + global average pooling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8F5B7E-1EC1-4F92-A3F1-8938274C06F5}"/>
              </a:ext>
            </a:extLst>
          </p:cNvPr>
          <p:cNvSpPr txBox="1"/>
          <p:nvPr/>
        </p:nvSpPr>
        <p:spPr>
          <a:xfrm>
            <a:off x="1319086" y="5283745"/>
            <a:ext cx="2125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Prediction head </a:t>
            </a:r>
            <a:r>
              <a:rPr lang="en-US" sz="1400" b="1" i="1" dirty="0"/>
              <a:t>g</a:t>
            </a:r>
            <a:r>
              <a:rPr lang="en-US" sz="1400" b="1" dirty="0"/>
              <a:t>:</a:t>
            </a:r>
          </a:p>
          <a:p>
            <a:pPr algn="ctr"/>
            <a:r>
              <a:rPr lang="en-US" sz="1400" dirty="0"/>
              <a:t>One fully-connected 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4282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7F83E-28FE-43FF-B0BE-1EA69602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SimCLR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6D1901-B7DB-4152-A81C-2A9DD2B20C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one </a:t>
                </a:r>
                <a:r>
                  <a:rPr lang="en-US" dirty="0">
                    <a:solidFill>
                      <a:srgbClr val="FF0000"/>
                    </a:solidFill>
                  </a:rPr>
                  <a:t>positive pair </a:t>
                </a:r>
                <a:r>
                  <a:rPr lang="en-US" dirty="0"/>
                  <a:t>of samples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for the remaining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dirty="0"/>
                  <a:t> samples treated as </a:t>
                </a:r>
                <a:r>
                  <a:rPr lang="en-US" dirty="0">
                    <a:solidFill>
                      <a:srgbClr val="FF0000"/>
                    </a:solidFill>
                  </a:rPr>
                  <a:t>negative</a:t>
                </a:r>
                <a:r>
                  <a:rPr lang="en-US" dirty="0"/>
                  <a:t>, a cosine similarity is calculated as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sim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dirty="0">
                    <a:solidFill>
                      <a:srgbClr val="FF0000"/>
                    </a:solidFill>
                  </a:rPr>
                  <a:t>contrastive prediction task </a:t>
                </a:r>
                <a:r>
                  <a:rPr lang="en-US" dirty="0"/>
                  <a:t>aims for a given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identify a positive pairing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dirty="0">
                    <a:solidFill>
                      <a:srgbClr val="FF0000"/>
                    </a:solidFill>
                  </a:rPr>
                  <a:t>NCE loss </a:t>
                </a:r>
                <a:r>
                  <a:rPr lang="en-US" dirty="0"/>
                  <a:t>for the instances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 is calculated as: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sim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sub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≠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b>
                                  </m:sSub>
                                </m:e>
                              </m:nary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sim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/>
                  <a:t> has a value of 1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and 0 otherwise,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 is a temperature hyperparameter</a:t>
                </a:r>
              </a:p>
              <a:p>
                <a:r>
                  <a:rPr lang="en-US" dirty="0"/>
                  <a:t>The overall loss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calculated across all positive pairs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a mini-batch</a:t>
                </a:r>
              </a:p>
              <a:p>
                <a:r>
                  <a:rPr lang="en-US" dirty="0"/>
                  <a:t>For downstream tasks, the head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is discarded and only the representation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used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6D1901-B7DB-4152-A81C-2A9DD2B20C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99" t="-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54728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7A9FD-0432-4E0A-9427-CD7FD7F88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SimCLR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9DD90-88A7-49C3-9507-FA9C0046A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7B3B3E-13EA-46A8-9E9C-5EE3FBDEC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62" y="2806080"/>
            <a:ext cx="9705433" cy="418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7761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2D84D-6437-44D4-98ED-D3912BBDC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SimCLR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ABBEC-A9FC-4E26-9E93-A83B0A4B3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Experimental results on 10 image datasets</a:t>
            </a:r>
          </a:p>
          <a:p>
            <a:pPr lvl="1"/>
            <a:r>
              <a:rPr lang="en-US" dirty="0" err="1"/>
              <a:t>SimCLR</a:t>
            </a:r>
            <a:r>
              <a:rPr lang="en-US" dirty="0"/>
              <a:t> outperformed supervised models on most datasets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205E9A-7AF2-4CB9-A873-47DA7CC48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0136"/>
            <a:ext cx="10058400" cy="210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417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E236F-3446-44BD-84E0-EF450DEF2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Contrastive SSL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7579E-7F6E-4169-9DFC-0C9813558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recent self-supervised approaches based on </a:t>
            </a:r>
            <a:r>
              <a:rPr lang="en-US" dirty="0">
                <a:solidFill>
                  <a:srgbClr val="FF0000"/>
                </a:solidFill>
              </a:rPr>
              <a:t>contrastive learning </a:t>
            </a:r>
            <a:r>
              <a:rPr lang="en-US" dirty="0"/>
              <a:t>include:</a:t>
            </a:r>
          </a:p>
          <a:p>
            <a:pPr lvl="1"/>
            <a:r>
              <a:rPr lang="en-US" b="1" i="1" dirty="0">
                <a:solidFill>
                  <a:srgbClr val="0070C0"/>
                </a:solidFill>
              </a:rPr>
              <a:t>Augmented Multiscale Deep </a:t>
            </a:r>
            <a:r>
              <a:rPr lang="en-US" b="1" i="1" dirty="0" err="1">
                <a:solidFill>
                  <a:srgbClr val="0070C0"/>
                </a:solidFill>
              </a:rPr>
              <a:t>InfoMax</a:t>
            </a:r>
            <a:r>
              <a:rPr lang="en-US" b="1" i="1" dirty="0">
                <a:solidFill>
                  <a:srgbClr val="0070C0"/>
                </a:solidFill>
              </a:rPr>
              <a:t> </a:t>
            </a:r>
            <a:r>
              <a:rPr lang="en-US" dirty="0"/>
              <a:t>or</a:t>
            </a:r>
            <a:r>
              <a:rPr lang="en-US" b="1" i="1" dirty="0">
                <a:solidFill>
                  <a:srgbClr val="0070C0"/>
                </a:solidFill>
              </a:rPr>
              <a:t> AMDIM</a:t>
            </a:r>
          </a:p>
          <a:p>
            <a:pPr lvl="2"/>
            <a:r>
              <a:rPr lang="en-US" dirty="0">
                <a:hlinkClick r:id="rId2"/>
              </a:rPr>
              <a:t>Bachman (2019) Learning Representations by Maximizing Mutual Information Across Views</a:t>
            </a:r>
            <a:endParaRPr lang="en-US" dirty="0"/>
          </a:p>
          <a:p>
            <a:pPr lvl="1"/>
            <a:r>
              <a:rPr lang="en-US" b="1" i="1" dirty="0">
                <a:solidFill>
                  <a:srgbClr val="0070C0"/>
                </a:solidFill>
              </a:rPr>
              <a:t>Momentum Contrast </a:t>
            </a:r>
            <a:r>
              <a:rPr lang="en-US" dirty="0"/>
              <a:t>or </a:t>
            </a:r>
            <a:r>
              <a:rPr lang="en-US" b="1" i="1" dirty="0" err="1">
                <a:solidFill>
                  <a:srgbClr val="0070C0"/>
                </a:solidFill>
              </a:rPr>
              <a:t>MoCo</a:t>
            </a:r>
            <a:endParaRPr lang="en-US" b="1" i="1" dirty="0">
              <a:solidFill>
                <a:srgbClr val="0070C0"/>
              </a:solidFill>
            </a:endParaRPr>
          </a:p>
          <a:p>
            <a:pPr lvl="2"/>
            <a:r>
              <a:rPr lang="en-US" dirty="0">
                <a:hlinkClick r:id="rId3"/>
              </a:rPr>
              <a:t>He (2019) Momentum Contrast for Unsupervised Visual Representation Learning</a:t>
            </a:r>
            <a:endParaRPr lang="en-US" dirty="0"/>
          </a:p>
          <a:p>
            <a:pPr lvl="1"/>
            <a:r>
              <a:rPr lang="en-US" b="1" i="1" dirty="0">
                <a:solidFill>
                  <a:srgbClr val="0070C0"/>
                </a:solidFill>
              </a:rPr>
              <a:t>Bootstrap Your Own Latent </a:t>
            </a:r>
            <a:r>
              <a:rPr lang="en-US" dirty="0"/>
              <a:t>or </a:t>
            </a:r>
            <a:r>
              <a:rPr lang="en-US" b="1" i="1" dirty="0">
                <a:solidFill>
                  <a:srgbClr val="0070C0"/>
                </a:solidFill>
              </a:rPr>
              <a:t>BYOL</a:t>
            </a:r>
          </a:p>
          <a:p>
            <a:pPr lvl="2"/>
            <a:r>
              <a:rPr lang="en-US" dirty="0">
                <a:hlinkClick r:id="rId4"/>
              </a:rPr>
              <a:t>Grill (2020) Bootstrap your own latent: A new approach to self-supervised Learning</a:t>
            </a:r>
            <a:endParaRPr lang="en-US" dirty="0"/>
          </a:p>
          <a:p>
            <a:pPr lvl="1"/>
            <a:r>
              <a:rPr lang="en-US" b="1" i="1" dirty="0">
                <a:solidFill>
                  <a:srgbClr val="0070C0"/>
                </a:solidFill>
              </a:rPr>
              <a:t>Swapping Assignments between multiple Views of the same image </a:t>
            </a:r>
            <a:r>
              <a:rPr lang="en-US" dirty="0"/>
              <a:t>or </a:t>
            </a:r>
            <a:r>
              <a:rPr lang="en-US" b="1" i="1" dirty="0" err="1">
                <a:solidFill>
                  <a:srgbClr val="0070C0"/>
                </a:solidFill>
              </a:rPr>
              <a:t>SwAV</a:t>
            </a:r>
            <a:endParaRPr lang="en-US" b="1" i="1" dirty="0">
              <a:solidFill>
                <a:srgbClr val="0070C0"/>
              </a:solidFill>
            </a:endParaRPr>
          </a:p>
          <a:p>
            <a:pPr lvl="2"/>
            <a:r>
              <a:rPr lang="en-US" dirty="0">
                <a:hlinkClick r:id="rId5"/>
              </a:rPr>
              <a:t>Caron (2020) Unsupervised Learning of Visual Features by Contrasting Cluster Assignments</a:t>
            </a:r>
            <a:endParaRPr lang="en-US" dirty="0"/>
          </a:p>
          <a:p>
            <a:pPr lvl="1"/>
            <a:r>
              <a:rPr lang="en-US" b="1" i="1" dirty="0">
                <a:solidFill>
                  <a:srgbClr val="0070C0"/>
                </a:solidFill>
              </a:rPr>
              <a:t>Yet Another DIM </a:t>
            </a:r>
            <a:r>
              <a:rPr lang="en-US" dirty="0"/>
              <a:t>or </a:t>
            </a:r>
            <a:r>
              <a:rPr lang="en-US" b="1" i="1" dirty="0">
                <a:solidFill>
                  <a:srgbClr val="0070C0"/>
                </a:solidFill>
              </a:rPr>
              <a:t>YADIM</a:t>
            </a:r>
          </a:p>
          <a:p>
            <a:pPr lvl="2"/>
            <a:r>
              <a:rPr lang="en-US" dirty="0">
                <a:hlinkClick r:id="rId6"/>
              </a:rPr>
              <a:t>Falcon (2020) A </a:t>
            </a:r>
            <a:r>
              <a:rPr lang="en-US">
                <a:hlinkClick r:id="rId6"/>
              </a:rPr>
              <a:t>Framework for </a:t>
            </a:r>
            <a:r>
              <a:rPr lang="en-US" dirty="0">
                <a:hlinkClick r:id="rId6"/>
              </a:rPr>
              <a:t>Contrastive Self-Supervised </a:t>
            </a:r>
            <a:r>
              <a:rPr lang="en-US">
                <a:hlinkClick r:id="rId6"/>
              </a:rPr>
              <a:t>Learning and Designing a </a:t>
            </a:r>
            <a:r>
              <a:rPr lang="en-US" dirty="0">
                <a:hlinkClick r:id="rId6"/>
              </a:rPr>
              <a:t>New Approach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0531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F00AC-2E0E-43E0-BC2E-587C405A1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Contrastive SSL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FAB75-972F-4DCB-AA30-41EDEDC49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contrastive SSL approaches are computationally expensive</a:t>
            </a:r>
          </a:p>
          <a:p>
            <a:pPr lvl="1"/>
            <a:r>
              <a:rPr lang="en-US" dirty="0"/>
              <a:t>Estimated costs for some of these approaches as reported in this </a:t>
            </a:r>
            <a:r>
              <a:rPr lang="en-US" dirty="0">
                <a:hlinkClick r:id="rId3"/>
              </a:rPr>
              <a:t>blog post</a:t>
            </a:r>
            <a:endParaRPr lang="en-US" dirty="0"/>
          </a:p>
          <a:p>
            <a:pPr lvl="1"/>
            <a:r>
              <a:rPr lang="en-US" dirty="0"/>
              <a:t>The costs are based on 23dn.24xlarge AWS instance at $31.212 per hour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0CC905-C144-40B1-86DE-E7089CE6B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27" y="3422289"/>
            <a:ext cx="4782371" cy="1760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C96936-3074-4794-8252-BCF8E1080B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1208" y="3429228"/>
            <a:ext cx="4821070" cy="17531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7B36BD-B39E-46ED-9C84-17786A5447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2578" y="5511813"/>
            <a:ext cx="4593244" cy="161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6165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CBE63-329A-4BC4-98E9-EC88C57BD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Video-based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39B97-666F-4A5B-BF50-205A4A435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70C0"/>
                </a:solidFill>
              </a:rPr>
              <a:t>Video-based approaches</a:t>
            </a:r>
          </a:p>
          <a:p>
            <a:r>
              <a:rPr lang="en-US" dirty="0"/>
              <a:t>SSL methods are often used for learning useful feature representations in videos</a:t>
            </a:r>
          </a:p>
          <a:p>
            <a:r>
              <a:rPr lang="en-US" dirty="0"/>
              <a:t>Videos provide richer visual information than images</a:t>
            </a:r>
          </a:p>
          <a:p>
            <a:pPr lvl="1"/>
            <a:r>
              <a:rPr lang="en-US" dirty="0"/>
              <a:t>The consistency of spatial and temporal information across video frames lend them suitable for learning from raw videos without labels</a:t>
            </a:r>
          </a:p>
          <a:p>
            <a:pPr lvl="1"/>
            <a:r>
              <a:rPr lang="en-US" dirty="0"/>
              <a:t>Models based on recurrent NNs in combination with </a:t>
            </a:r>
            <a:r>
              <a:rPr lang="en-US" dirty="0" err="1"/>
              <a:t>ConvNets</a:t>
            </a:r>
            <a:r>
              <a:rPr lang="en-US" dirty="0"/>
              <a:t> are naturally more often encountered in SSL for videos, due to the temporal character</a:t>
            </a:r>
          </a:p>
          <a:p>
            <a:r>
              <a:rPr lang="en-US" dirty="0"/>
              <a:t>The following video-based approaches are briefly reviewed next</a:t>
            </a:r>
          </a:p>
          <a:p>
            <a:pPr lvl="1"/>
            <a:r>
              <a:rPr lang="en-US" dirty="0"/>
              <a:t>Frame ordering, tracking moving objects, video colorization</a:t>
            </a:r>
          </a:p>
          <a:p>
            <a:r>
              <a:rPr lang="en-US" dirty="0"/>
              <a:t>A detailed overview of video-based SSL approaches can be found in the review paper by Jing and Tian (see References)</a:t>
            </a:r>
          </a:p>
        </p:txBody>
      </p:sp>
    </p:spTree>
    <p:extLst>
      <p:ext uri="{BB962C8B-B14F-4D97-AF65-F5344CB8AC3E}">
        <p14:creationId xmlns:p14="http://schemas.microsoft.com/office/powerpoint/2010/main" val="3485152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B6CA5-CB10-4003-9088-C31825AF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3BB07-8C7B-4FAE-A9D0-A12E975B7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more depiction of the general pipeline for self-supervised learning is shown in the figure</a:t>
            </a:r>
          </a:p>
          <a:p>
            <a:pPr lvl="1"/>
            <a:r>
              <a:rPr lang="en-US" dirty="0"/>
              <a:t>For the downstream task, re-use the trained </a:t>
            </a:r>
            <a:r>
              <a:rPr lang="en-US" dirty="0" err="1"/>
              <a:t>ConvNet</a:t>
            </a:r>
            <a:r>
              <a:rPr lang="en-US" dirty="0"/>
              <a:t> base model, and fine-tune the top layers on a small labeled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A4190-FEA9-4031-8A65-F187B1FA8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288" y="3454152"/>
            <a:ext cx="2815757" cy="40043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35C994-37E9-40EF-8BA1-5DAF5D58AF3F}"/>
              </a:ext>
            </a:extLst>
          </p:cNvPr>
          <p:cNvSpPr txBox="1"/>
          <p:nvPr/>
        </p:nvSpPr>
        <p:spPr>
          <a:xfrm>
            <a:off x="1140768" y="7526179"/>
            <a:ext cx="756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Picture from: Jing and Tian (2019) Self-supervised Visual Feature Learning with Deep Neural Networks: A Survey</a:t>
            </a:r>
          </a:p>
        </p:txBody>
      </p:sp>
    </p:spTree>
    <p:extLst>
      <p:ext uri="{BB962C8B-B14F-4D97-AF65-F5344CB8AC3E}">
        <p14:creationId xmlns:p14="http://schemas.microsoft.com/office/powerpoint/2010/main" val="4651209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78140-BC04-4F52-90FC-DC25FBBD0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Ordering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0DEA5-1FD7-42FE-80A2-D868ADF19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70C0"/>
                </a:solidFill>
              </a:rPr>
              <a:t>Frame ordering </a:t>
            </a:r>
            <a:r>
              <a:rPr lang="en-US" dirty="0"/>
              <a:t>also known as </a:t>
            </a:r>
            <a:r>
              <a:rPr lang="en-US" b="1" i="1" dirty="0">
                <a:solidFill>
                  <a:srgbClr val="0070C0"/>
                </a:solidFill>
              </a:rPr>
              <a:t>shuffle and learn</a:t>
            </a:r>
          </a:p>
          <a:p>
            <a:pPr lvl="1"/>
            <a:r>
              <a:rPr lang="en-US" dirty="0" err="1">
                <a:hlinkClick r:id="rId2"/>
              </a:rPr>
              <a:t>Misra</a:t>
            </a:r>
            <a:r>
              <a:rPr lang="en-US" dirty="0">
                <a:hlinkClick r:id="rId2"/>
              </a:rPr>
              <a:t> (2016) Shuffle and Learn: Unsupervised Learning using Temporal Order Verification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Training data</a:t>
            </a:r>
            <a:r>
              <a:rPr lang="en-US" dirty="0"/>
              <a:t>: videos of objects in motion with shuffled order of the frames</a:t>
            </a:r>
          </a:p>
          <a:p>
            <a:r>
              <a:rPr lang="en-US" dirty="0">
                <a:solidFill>
                  <a:srgbClr val="FF0000"/>
                </a:solidFill>
              </a:rPr>
              <a:t>Pretext task</a:t>
            </a:r>
            <a:r>
              <a:rPr lang="en-US" dirty="0"/>
              <a:t>: predict if the frames are in the correct </a:t>
            </a:r>
            <a:r>
              <a:rPr lang="en-US" dirty="0">
                <a:solidFill>
                  <a:srgbClr val="FF0000"/>
                </a:solidFill>
              </a:rPr>
              <a:t>temporal order</a:t>
            </a:r>
          </a:p>
          <a:p>
            <a:pPr lvl="1"/>
            <a:r>
              <a:rPr lang="en-US" dirty="0"/>
              <a:t>The frames are shuffled, and pairs of videos with correct and shuffled order are used for training the model</a:t>
            </a:r>
          </a:p>
          <a:p>
            <a:pPr lvl="1"/>
            <a:r>
              <a:rPr lang="en-US" dirty="0"/>
              <a:t>The model needs to learn the object classes, as well as it needs to learn the temporal ordering of the objects’ positions across the frames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77CD0F-1743-46D6-8D3F-C428BED39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45" y="5686400"/>
            <a:ext cx="4844213" cy="13681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115830-A82E-4EDE-BAC5-944C07D60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224" y="5016688"/>
            <a:ext cx="4680520" cy="25139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022A9A-9D96-4FA3-AA12-80841EC8E07A}"/>
              </a:ext>
            </a:extLst>
          </p:cNvPr>
          <p:cNvSpPr txBox="1"/>
          <p:nvPr/>
        </p:nvSpPr>
        <p:spPr>
          <a:xfrm>
            <a:off x="1140768" y="7526179"/>
            <a:ext cx="756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Picture from: Amit Chaudhary – The Illustrated Self-Supervised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558942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45EB4-D64C-4D9A-B1F8-7C2A64F1E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Ordering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69BC0-6649-4C02-A092-A8350CC51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model employs </a:t>
            </a:r>
            <a:r>
              <a:rPr lang="en-US" dirty="0" err="1"/>
              <a:t>ConvNets</a:t>
            </a:r>
            <a:r>
              <a:rPr lang="en-US" dirty="0"/>
              <a:t> with shared weights</a:t>
            </a:r>
          </a:p>
          <a:p>
            <a:pPr lvl="1"/>
            <a:r>
              <a:rPr lang="en-US" dirty="0"/>
              <a:t>The output is a binary prediction on whether the frames are in the correct order or not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1581FE-4BF3-48E8-B0C7-1CC40255E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435" y="3094112"/>
            <a:ext cx="7874205" cy="39867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013C53-D8B4-49AD-9B58-CF9C78393D8B}"/>
              </a:ext>
            </a:extLst>
          </p:cNvPr>
          <p:cNvSpPr txBox="1"/>
          <p:nvPr/>
        </p:nvSpPr>
        <p:spPr>
          <a:xfrm>
            <a:off x="1140768" y="7526179"/>
            <a:ext cx="756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Picture from: Amit Chaudhary – The Illustrated Self-Supervised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32147424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14C96-001C-4D54-A5EC-24A20F512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Ordering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78D97-029F-4351-AE9D-46631B785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DB24B1-82AF-4C25-A832-3E5DC8E98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58" y="4117208"/>
            <a:ext cx="9849484" cy="1482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0616DE-D19D-4118-9043-91E232A81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493" y="2662064"/>
            <a:ext cx="5127413" cy="17470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1C7B65-0C40-47BA-A4BA-6C1473A0B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8756" y="5356943"/>
            <a:ext cx="6203111" cy="20905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6BA8F0-1E22-4C21-88EC-17F0E13E8610}"/>
              </a:ext>
            </a:extLst>
          </p:cNvPr>
          <p:cNvSpPr txBox="1"/>
          <p:nvPr/>
        </p:nvSpPr>
        <p:spPr>
          <a:xfrm>
            <a:off x="1140768" y="7526179"/>
            <a:ext cx="756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Picture from: Andrew Zisserman – Self-Supervised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8583427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5B874-B9D9-4D6A-9227-2AE8AA03E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Moving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E0D08-C7C4-47A1-AAE0-6F5014DA8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70C0"/>
                </a:solidFill>
              </a:rPr>
              <a:t>Tracking moving objects</a:t>
            </a:r>
          </a:p>
          <a:p>
            <a:pPr lvl="1"/>
            <a:r>
              <a:rPr lang="en-US" dirty="0">
                <a:hlinkClick r:id="rId2"/>
              </a:rPr>
              <a:t>Wang (2015) Unsupervised Learning of Visual Representations using Videos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Training data</a:t>
            </a:r>
            <a:r>
              <a:rPr lang="en-US" dirty="0"/>
              <a:t>: videos of moving objects</a:t>
            </a:r>
          </a:p>
          <a:p>
            <a:r>
              <a:rPr lang="en-US" dirty="0">
                <a:solidFill>
                  <a:srgbClr val="FF0000"/>
                </a:solidFill>
              </a:rPr>
              <a:t>Pretext task</a:t>
            </a:r>
            <a:r>
              <a:rPr lang="en-US" dirty="0"/>
              <a:t>: predict the </a:t>
            </a:r>
            <a:r>
              <a:rPr lang="en-US" dirty="0">
                <a:solidFill>
                  <a:srgbClr val="FF0000"/>
                </a:solidFill>
              </a:rPr>
              <a:t>location of a patch </a:t>
            </a:r>
            <a:r>
              <a:rPr lang="en-US" dirty="0"/>
              <a:t>with a moving object across frames</a:t>
            </a:r>
          </a:p>
          <a:p>
            <a:pPr lvl="1"/>
            <a:r>
              <a:rPr lang="en-US" dirty="0"/>
              <a:t>An optical flow approach based on a SURF feature extractor is used for matching feature points across video frames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ConvNet</a:t>
            </a:r>
            <a:r>
              <a:rPr lang="en-US" dirty="0"/>
              <a:t> model is designed for predicting the patch location in the next frames</a:t>
            </a:r>
          </a:p>
          <a:p>
            <a:pPr lvl="1"/>
            <a:r>
              <a:rPr lang="en-US" dirty="0"/>
              <a:t>The model learns representations by minimizing the distance (in the latent space) to the tracked patch across the frames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19622D-9875-4910-A85F-722298189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784" y="5182344"/>
            <a:ext cx="7754001" cy="221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613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0F8CA-0C93-4FAA-88A4-F4AD74903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Colorization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CD89D-75C1-44DD-9B70-D01D26936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70C0"/>
                </a:solidFill>
              </a:rPr>
              <a:t>Video colorization </a:t>
            </a:r>
            <a:r>
              <a:rPr lang="en-US" dirty="0"/>
              <a:t>or </a:t>
            </a:r>
            <a:r>
              <a:rPr lang="en-US" b="1" i="1" dirty="0">
                <a:solidFill>
                  <a:srgbClr val="0070C0"/>
                </a:solidFill>
              </a:rPr>
              <a:t>temporal coherence of color</a:t>
            </a:r>
          </a:p>
          <a:p>
            <a:pPr lvl="1"/>
            <a:r>
              <a:rPr lang="en-US" dirty="0" err="1">
                <a:hlinkClick r:id="rId3"/>
              </a:rPr>
              <a:t>Vondrick</a:t>
            </a:r>
            <a:r>
              <a:rPr lang="en-US" dirty="0">
                <a:hlinkClick r:id="rId3"/>
              </a:rPr>
              <a:t> (2018) Tracking Emerges by Colorizing Videos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Training data</a:t>
            </a:r>
            <a:r>
              <a:rPr lang="en-US" dirty="0"/>
              <a:t>: pairs of color and grayscale videos of moving objects</a:t>
            </a:r>
          </a:p>
          <a:p>
            <a:r>
              <a:rPr lang="en-US" dirty="0">
                <a:solidFill>
                  <a:srgbClr val="FF0000"/>
                </a:solidFill>
              </a:rPr>
              <a:t>Pretext task</a:t>
            </a:r>
            <a:r>
              <a:rPr lang="en-US" dirty="0"/>
              <a:t>: predict the </a:t>
            </a:r>
            <a:r>
              <a:rPr lang="en-US" dirty="0">
                <a:solidFill>
                  <a:srgbClr val="FF0000"/>
                </a:solidFill>
              </a:rPr>
              <a:t>color of moving objects </a:t>
            </a:r>
            <a:r>
              <a:rPr lang="en-US" dirty="0"/>
              <a:t>in other frames</a:t>
            </a:r>
          </a:p>
          <a:p>
            <a:pPr lvl="1"/>
            <a:r>
              <a:rPr lang="en-US" dirty="0"/>
              <a:t>The learned representations are useful for downstream segmentation, object tracking, and human pose estimation tasks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7BAC36-BE52-4F21-BEDB-7563BA1CB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1287" y="4064988"/>
            <a:ext cx="3130973" cy="34216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1BFA11-BFB5-4F44-BA7C-F07B4BF06A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2816" y="4163525"/>
            <a:ext cx="2922209" cy="16449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5E6BE1-92A8-4285-BC21-297EA91FD8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4705" y="5841648"/>
            <a:ext cx="2880320" cy="1644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ED94ED-35B5-4CFA-BA21-44C36DF7E941}"/>
              </a:ext>
            </a:extLst>
          </p:cNvPr>
          <p:cNvSpPr txBox="1"/>
          <p:nvPr/>
        </p:nvSpPr>
        <p:spPr>
          <a:xfrm>
            <a:off x="1140768" y="7526179"/>
            <a:ext cx="756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Picture from: Andrew Zisserman – Self-Supervised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40760916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408F5-86EA-4B55-95E6-8D2655EBA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Colorization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F66A5-FE69-4019-B15F-73F8CE1B2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Inputs and predicted outputs for video segmentation and human skeleton pose prediction in videos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4062F2-65DD-48FB-B6F9-0C0B6A9D1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41" y="3022104"/>
            <a:ext cx="9075255" cy="429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128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FAE8-241E-4B5C-BCD7-10ED0ED6E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Colorization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CA006-C952-427F-9E18-C08C7DEFF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is to copy colors from a </a:t>
            </a:r>
            <a:r>
              <a:rPr lang="en-US" dirty="0">
                <a:solidFill>
                  <a:srgbClr val="FF0000"/>
                </a:solidFill>
              </a:rPr>
              <a:t>reference frame </a:t>
            </a:r>
            <a:r>
              <a:rPr lang="en-US" dirty="0"/>
              <a:t>in color to another </a:t>
            </a:r>
            <a:r>
              <a:rPr lang="en-US" dirty="0">
                <a:solidFill>
                  <a:srgbClr val="FF0000"/>
                </a:solidFill>
              </a:rPr>
              <a:t>target frame </a:t>
            </a:r>
            <a:r>
              <a:rPr lang="en-US" dirty="0"/>
              <a:t>in grayscale</a:t>
            </a:r>
          </a:p>
          <a:p>
            <a:r>
              <a:rPr lang="en-US" dirty="0"/>
              <a:t>The model needs to employ the temporal consistency of the objects across frames in order to learn how to apply colors to the grayscale frames</a:t>
            </a:r>
          </a:p>
          <a:p>
            <a:pPr lvl="1"/>
            <a:r>
              <a:rPr lang="en-US" dirty="0"/>
              <a:t>This includes tracking correlated pixels in different frames</a:t>
            </a:r>
          </a:p>
          <a:p>
            <a:pPr lvl="1"/>
            <a:r>
              <a:rPr lang="en-US" dirty="0"/>
              <a:t>The reference and target frames should not be too far apart in time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50248A-9496-4370-A183-996AD4663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20" y="4316768"/>
            <a:ext cx="8208912" cy="297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7171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E0CA7-2BEF-41F7-BF1E-062680DAC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Colorization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AE3FD-FAD4-437A-91EF-70E482E08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 colorization examples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E43BDF-D472-44B9-9AC4-387C96790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583" y="2624658"/>
            <a:ext cx="743902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686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B5016-8BEE-4073-BB9E-F670037C7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C3D32-B7D6-4412-A555-543F1049E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Self-supervised learning has driven the recent progress in the </a:t>
            </a:r>
            <a:r>
              <a:rPr lang="en-US" b="1" i="1" dirty="0">
                <a:solidFill>
                  <a:srgbClr val="0070C0"/>
                </a:solidFill>
              </a:rPr>
              <a:t>Natural Language Processing </a:t>
            </a:r>
            <a:r>
              <a:rPr lang="en-US" dirty="0"/>
              <a:t>(NLP) field </a:t>
            </a:r>
          </a:p>
          <a:p>
            <a:pPr lvl="1"/>
            <a:r>
              <a:rPr lang="en-US" dirty="0"/>
              <a:t>Models like ELMO, BERT, </a:t>
            </a:r>
            <a:r>
              <a:rPr lang="en-US" dirty="0" err="1"/>
              <a:t>RoBERTa</a:t>
            </a:r>
            <a:r>
              <a:rPr lang="en-US" dirty="0"/>
              <a:t>, ALBERT, Turing NLG, GPT-3 have demonstrated immense potential for automated NLP</a:t>
            </a:r>
          </a:p>
          <a:p>
            <a:r>
              <a:rPr lang="en-US" dirty="0"/>
              <a:t>Employing various pretext tasks for leaning from raw text produced rich feature representations, useful for different downstream tasks</a:t>
            </a:r>
          </a:p>
          <a:p>
            <a:r>
              <a:rPr lang="en-US" dirty="0">
                <a:solidFill>
                  <a:srgbClr val="FF0000"/>
                </a:solidFill>
              </a:rPr>
              <a:t>Pretext tasks </a:t>
            </a:r>
            <a:r>
              <a:rPr lang="en-US" dirty="0"/>
              <a:t>in NLP:</a:t>
            </a:r>
          </a:p>
          <a:p>
            <a:pPr lvl="1"/>
            <a:r>
              <a:rPr lang="en-US" dirty="0"/>
              <a:t>Predict the center word given a window of surrounding words</a:t>
            </a:r>
          </a:p>
          <a:p>
            <a:pPr lvl="2"/>
            <a:r>
              <a:rPr lang="en-US" dirty="0"/>
              <a:t>The word highlighted with green color needs to be predicted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Predict the surrounding words given the center word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64" y="5038328"/>
            <a:ext cx="5328592" cy="11974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610" y="6766520"/>
            <a:ext cx="5256584" cy="5726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888272-E79F-4C76-909B-A76E9606BC95}"/>
              </a:ext>
            </a:extLst>
          </p:cNvPr>
          <p:cNvSpPr txBox="1"/>
          <p:nvPr/>
        </p:nvSpPr>
        <p:spPr>
          <a:xfrm>
            <a:off x="1140768" y="7526179"/>
            <a:ext cx="756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Picture from: Amit Chaudhary – Self-Supervised Representation Learning in NLP</a:t>
            </a:r>
          </a:p>
        </p:txBody>
      </p:sp>
    </p:spTree>
    <p:extLst>
      <p:ext uri="{BB962C8B-B14F-4D97-AF65-F5344CB8AC3E}">
        <p14:creationId xmlns:p14="http://schemas.microsoft.com/office/powerpoint/2010/main" val="6780450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D2C75-069E-499C-927A-5CB71F27E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99FC4-E5D0-4145-A626-96E2399C1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Pretext tasks </a:t>
            </a:r>
            <a:r>
              <a:rPr lang="en-US" dirty="0"/>
              <a:t>in NLP:</a:t>
            </a:r>
          </a:p>
          <a:p>
            <a:pPr lvl="1"/>
            <a:r>
              <a:rPr lang="en-US" dirty="0"/>
              <a:t>From three consecutive sentences, predict the previous and the next sentence, given the center sentence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Predict the previous or the next word, given surrounding words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sz="1600" dirty="0"/>
          </a:p>
          <a:p>
            <a:pPr lvl="1"/>
            <a:r>
              <a:rPr lang="en-US" dirty="0"/>
              <a:t>Predict randomly masked words in sentences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461" y="3022105"/>
            <a:ext cx="5966044" cy="12696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032" y="4750296"/>
            <a:ext cx="2228648" cy="10420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329" y="6406480"/>
            <a:ext cx="5720176" cy="10277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888272-E79F-4C76-909B-A76E9606BC95}"/>
              </a:ext>
            </a:extLst>
          </p:cNvPr>
          <p:cNvSpPr txBox="1"/>
          <p:nvPr/>
        </p:nvSpPr>
        <p:spPr>
          <a:xfrm>
            <a:off x="1140768" y="7526179"/>
            <a:ext cx="756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Picture from: Amit Chaudhary – Self-Supervised Representation Learning in NLP</a:t>
            </a:r>
          </a:p>
        </p:txBody>
      </p:sp>
    </p:spTree>
    <p:extLst>
      <p:ext uri="{BB962C8B-B14F-4D97-AF65-F5344CB8AC3E}">
        <p14:creationId xmlns:p14="http://schemas.microsoft.com/office/powerpoint/2010/main" val="1870013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Calibri"/>
              </a:rPr>
              <a:t>Why self-supervised learning?</a:t>
            </a:r>
          </a:p>
          <a:p>
            <a:pPr lvl="1"/>
            <a:r>
              <a:rPr lang="en-US" dirty="0"/>
              <a:t>Creating </a:t>
            </a:r>
            <a:r>
              <a:rPr lang="en-US" dirty="0">
                <a:solidFill>
                  <a:srgbClr val="FF0000"/>
                </a:solidFill>
              </a:rPr>
              <a:t>labeled datasets </a:t>
            </a:r>
            <a:r>
              <a:rPr lang="en-US" dirty="0"/>
              <a:t>for each task is an expensive, time-consuming, tedious task</a:t>
            </a:r>
          </a:p>
          <a:p>
            <a:pPr lvl="2"/>
            <a:r>
              <a:rPr lang="en-US" dirty="0"/>
              <a:t>Requires hiring human labelers, preparing labeling manuals, creating GUIs, creating storage pipelines, etc.</a:t>
            </a:r>
          </a:p>
          <a:p>
            <a:pPr lvl="2"/>
            <a:r>
              <a:rPr lang="en-US" dirty="0"/>
              <a:t>High quality annotations in certain domains can be particularly expensive (e.g., medicine)</a:t>
            </a:r>
          </a:p>
          <a:p>
            <a:pPr lvl="1"/>
            <a:r>
              <a:rPr lang="en-US" dirty="0"/>
              <a:t>Self-supervised learning takes advantage of the vast amount of unlabeled data on the internet (images, videos, text)</a:t>
            </a:r>
          </a:p>
          <a:p>
            <a:pPr lvl="2"/>
            <a:r>
              <a:rPr lang="en-US" dirty="0"/>
              <a:t>Rich discriminative features can be obtained by training models without actual labels</a:t>
            </a:r>
          </a:p>
          <a:p>
            <a:pPr lvl="1"/>
            <a:r>
              <a:rPr lang="en-US" dirty="0"/>
              <a:t>Self-supervised learning can potentially generalize better because we learn more about the world</a:t>
            </a:r>
          </a:p>
          <a:p>
            <a:r>
              <a:rPr lang="en-US" b="1" i="1" dirty="0">
                <a:solidFill>
                  <a:srgbClr val="0070C0"/>
                </a:solidFill>
              </a:rPr>
              <a:t>Challenges</a:t>
            </a:r>
            <a:r>
              <a:rPr lang="en-US" dirty="0"/>
              <a:t> for self-supervised learning</a:t>
            </a:r>
          </a:p>
          <a:p>
            <a:pPr lvl="1"/>
            <a:r>
              <a:rPr lang="en-US" dirty="0"/>
              <a:t>How to select a suitable pretext task for an application </a:t>
            </a:r>
          </a:p>
          <a:p>
            <a:pPr lvl="1"/>
            <a:r>
              <a:rPr lang="en-US" dirty="0"/>
              <a:t>There is no gold standard for comparison of learned feature representations</a:t>
            </a:r>
          </a:p>
          <a:p>
            <a:pPr lvl="1"/>
            <a:r>
              <a:rPr lang="en-US" dirty="0"/>
              <a:t>Selecting a suitable loss functions, since there is no single objective as the test set accuracy in 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38886406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Pretext tasks </a:t>
            </a:r>
            <a:r>
              <a:rPr lang="en-US" dirty="0"/>
              <a:t>in NLP:</a:t>
            </a:r>
          </a:p>
          <a:p>
            <a:pPr lvl="1"/>
            <a:r>
              <a:rPr lang="en-US" dirty="0"/>
              <a:t>Predict if the ordering of two sentences is correct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sz="2400" dirty="0"/>
          </a:p>
          <a:p>
            <a:pPr lvl="1"/>
            <a:r>
              <a:rPr lang="en-US" dirty="0"/>
              <a:t>Predict the order of words in a randomly shuffled sentence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sz="800" dirty="0"/>
          </a:p>
          <a:p>
            <a:pPr lvl="1"/>
            <a:r>
              <a:rPr lang="en-US" dirty="0"/>
              <a:t>Predict masked sentences in a document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840" y="2832668"/>
            <a:ext cx="5544616" cy="8375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896" y="4246240"/>
            <a:ext cx="5328592" cy="4683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8880" y="4735113"/>
            <a:ext cx="5829300" cy="5048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4904" y="5686400"/>
            <a:ext cx="4725084" cy="17985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888272-E79F-4C76-909B-A76E9606BC95}"/>
              </a:ext>
            </a:extLst>
          </p:cNvPr>
          <p:cNvSpPr txBox="1"/>
          <p:nvPr/>
        </p:nvSpPr>
        <p:spPr>
          <a:xfrm>
            <a:off x="1140768" y="7526179"/>
            <a:ext cx="756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Picture from: Amit Chaudhary – Self-Supervised Representation Learning in NLP</a:t>
            </a:r>
          </a:p>
        </p:txBody>
      </p:sp>
    </p:spTree>
    <p:extLst>
      <p:ext uri="{BB962C8B-B14F-4D97-AF65-F5344CB8AC3E}">
        <p14:creationId xmlns:p14="http://schemas.microsoft.com/office/powerpoint/2010/main" val="42646226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GPT-3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673" y="2090803"/>
            <a:ext cx="9584265" cy="5467805"/>
          </a:xfrm>
        </p:spPr>
        <p:txBody>
          <a:bodyPr/>
          <a:lstStyle/>
          <a:p>
            <a:r>
              <a:rPr lang="en-US" b="1" i="1" dirty="0">
                <a:solidFill>
                  <a:srgbClr val="0070C0"/>
                </a:solidFill>
              </a:rPr>
              <a:t>GPT-3 </a:t>
            </a:r>
            <a:r>
              <a:rPr lang="en-US" dirty="0"/>
              <a:t>stands for </a:t>
            </a:r>
            <a:r>
              <a:rPr lang="en-US" b="1" i="1" dirty="0">
                <a:solidFill>
                  <a:srgbClr val="0070C0"/>
                </a:solidFill>
              </a:rPr>
              <a:t>Generative Pre-trained Transformer</a:t>
            </a:r>
          </a:p>
          <a:p>
            <a:pPr lvl="1"/>
            <a:r>
              <a:rPr lang="en-US" dirty="0"/>
              <a:t>It was created by </a:t>
            </a:r>
            <a:r>
              <a:rPr lang="en-US" dirty="0" err="1">
                <a:hlinkClick r:id="rId2"/>
              </a:rPr>
              <a:t>OpenAI</a:t>
            </a:r>
            <a:r>
              <a:rPr lang="en-US" dirty="0"/>
              <a:t>, and introduced in May 2020</a:t>
            </a:r>
          </a:p>
          <a:p>
            <a:r>
              <a:rPr lang="en-US" dirty="0">
                <a:solidFill>
                  <a:srgbClr val="FF0000"/>
                </a:solidFill>
              </a:rPr>
              <a:t>Transformers</a:t>
            </a:r>
            <a:r>
              <a:rPr lang="en-US" dirty="0"/>
              <a:t> are currently the most common model architecture for NLP tasks</a:t>
            </a:r>
          </a:p>
          <a:p>
            <a:pPr lvl="1"/>
            <a:r>
              <a:rPr lang="en-US" dirty="0"/>
              <a:t>They employ attention blocks for discovering correlation in text</a:t>
            </a:r>
          </a:p>
          <a:p>
            <a:r>
              <a:rPr lang="en-US" dirty="0"/>
              <a:t>GPT-3 generates text based on initial input prompt from the end-user</a:t>
            </a:r>
          </a:p>
          <a:p>
            <a:pPr lvl="1"/>
            <a:r>
              <a:rPr lang="en-US" dirty="0"/>
              <a:t>It is trained using next word prediction on huge amount of raw text from the internet</a:t>
            </a:r>
          </a:p>
          <a:p>
            <a:pPr lvl="1"/>
            <a:r>
              <a:rPr lang="en-US" dirty="0"/>
              <a:t>The quality of text generated is often undistinguishable from human-written text</a:t>
            </a:r>
          </a:p>
          <a:p>
            <a:pPr lvl="1"/>
            <a:r>
              <a:rPr lang="en-US" dirty="0"/>
              <a:t>GPT-3 can also be used for other tasks, such as answering questions, summarizing text, automated code generation, and many others</a:t>
            </a:r>
          </a:p>
          <a:p>
            <a:r>
              <a:rPr lang="en-US" dirty="0"/>
              <a:t>It is probably the largest NN model at the present, having 175 billion parameters</a:t>
            </a:r>
          </a:p>
          <a:p>
            <a:pPr lvl="1"/>
            <a:r>
              <a:rPr lang="en-US" dirty="0"/>
              <a:t>The cost for training GPT-3 reportedly is $ 12 million</a:t>
            </a:r>
          </a:p>
          <a:p>
            <a:pPr lvl="1"/>
            <a:r>
              <a:rPr lang="en-US" dirty="0"/>
              <a:t>For comparison, Microsoft’s Turing NLG (Natural Language Generation) model has 17 billion parameters</a:t>
            </a:r>
          </a:p>
          <a:p>
            <a:r>
              <a:rPr lang="en-US" dirty="0"/>
              <a:t>Currently, </a:t>
            </a:r>
            <a:r>
              <a:rPr lang="en-US" dirty="0" err="1"/>
              <a:t>OpenAI</a:t>
            </a:r>
            <a:r>
              <a:rPr lang="en-US" dirty="0"/>
              <a:t> allows access to GPT-3 only to selected applicants</a:t>
            </a:r>
          </a:p>
          <a:p>
            <a:r>
              <a:rPr lang="en-US" dirty="0"/>
              <a:t>Controversies: GPT-3 just memorizes text from other sources, risk of abuse by certain actors</a:t>
            </a:r>
          </a:p>
        </p:txBody>
      </p:sp>
    </p:spTree>
    <p:extLst>
      <p:ext uri="{BB962C8B-B14F-4D97-AF65-F5344CB8AC3E}">
        <p14:creationId xmlns:p14="http://schemas.microsoft.com/office/powerpoint/2010/main" val="27324302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E2EFBF-CC63-41E4-A495-390E4F5CF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References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A26529-85BF-4465-977B-25819F00D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162" indent="-457162">
              <a:buFont typeface="+mj-lt"/>
              <a:buAutoNum type="arabicPeriod"/>
            </a:pPr>
            <a:r>
              <a:rPr lang="pt-BR" dirty="0"/>
              <a:t>Lilian Weng – Self-Supervised Representation Learning, link: </a:t>
            </a:r>
            <a:r>
              <a:rPr lang="pt-BR" dirty="0">
                <a:hlinkClick r:id="rId3"/>
              </a:rPr>
              <a:t>Lil’Log</a:t>
            </a:r>
            <a:endParaRPr lang="pt-BR" dirty="0"/>
          </a:p>
          <a:p>
            <a:pPr marL="457162" indent="-457162">
              <a:buFont typeface="+mj-lt"/>
              <a:buAutoNum type="arabicPeriod"/>
            </a:pPr>
            <a:r>
              <a:rPr lang="en-US" dirty="0"/>
              <a:t>Pieter </a:t>
            </a:r>
            <a:r>
              <a:rPr lang="en-US" dirty="0" err="1"/>
              <a:t>Abbeel</a:t>
            </a:r>
            <a:r>
              <a:rPr lang="en-US" dirty="0"/>
              <a:t>, UC Berkley, CS294-158 Deep Unsupervised Learning, Lecture 7 – Self-Supervised Learning</a:t>
            </a:r>
          </a:p>
          <a:p>
            <a:pPr marL="457162" indent="-457162">
              <a:buFont typeface="+mj-lt"/>
              <a:buAutoNum type="arabicPeriod"/>
            </a:pPr>
            <a:r>
              <a:rPr lang="en-US" dirty="0"/>
              <a:t>Amit Chaudhary – The Illustrated Self-Supervised Learning, </a:t>
            </a:r>
            <a:r>
              <a:rPr lang="en-US" dirty="0">
                <a:hlinkClick r:id="rId4"/>
              </a:rPr>
              <a:t>link</a:t>
            </a:r>
            <a:endParaRPr lang="en-US" dirty="0"/>
          </a:p>
          <a:p>
            <a:pPr marL="457162" indent="-457162">
              <a:buFont typeface="+mj-lt"/>
              <a:buAutoNum type="arabicPeriod"/>
            </a:pPr>
            <a:r>
              <a:rPr lang="en-US" dirty="0"/>
              <a:t>Jing and Tian (2019) Self-supervised Visual Feature Learning with Deep Neural Networks: A Survey </a:t>
            </a:r>
          </a:p>
          <a:p>
            <a:pPr marL="457162" indent="-457162">
              <a:buFont typeface="+mj-lt"/>
              <a:buAutoNum type="arabicPeriod"/>
            </a:pPr>
            <a:r>
              <a:rPr lang="en-US" dirty="0"/>
              <a:t>William Falcon – A Framework for Contrastive Self-Supervised Learning and Designing a New Approach, </a:t>
            </a:r>
            <a:r>
              <a:rPr lang="en-US" dirty="0">
                <a:hlinkClick r:id="rId5"/>
              </a:rPr>
              <a:t>link</a:t>
            </a:r>
            <a:endParaRPr lang="en-US" dirty="0"/>
          </a:p>
          <a:p>
            <a:pPr marL="457162" indent="-457162">
              <a:buFont typeface="+mj-lt"/>
              <a:buAutoNum type="arabicPeriod"/>
            </a:pPr>
            <a:r>
              <a:rPr lang="en-US" dirty="0"/>
              <a:t>Andrew Zisserman – Self-Supervised Learning, slides from: Carl </a:t>
            </a:r>
            <a:r>
              <a:rPr lang="en-US" dirty="0" err="1"/>
              <a:t>Doersch</a:t>
            </a:r>
            <a:r>
              <a:rPr lang="en-US" dirty="0"/>
              <a:t>, Ishan </a:t>
            </a:r>
            <a:r>
              <a:rPr lang="en-US" dirty="0" err="1"/>
              <a:t>Misra</a:t>
            </a:r>
            <a:r>
              <a:rPr lang="en-US" dirty="0"/>
              <a:t>, Andrew Owens, Carl </a:t>
            </a:r>
            <a:r>
              <a:rPr lang="en-US" dirty="0" err="1"/>
              <a:t>Vondrick</a:t>
            </a:r>
            <a:r>
              <a:rPr lang="en-US" dirty="0"/>
              <a:t>, Richard Zhang</a:t>
            </a:r>
          </a:p>
          <a:p>
            <a:pPr marL="457162" indent="-457162">
              <a:buFont typeface="+mj-lt"/>
              <a:buAutoNum type="arabicPeriod"/>
            </a:pPr>
            <a:r>
              <a:rPr lang="en-US" dirty="0"/>
              <a:t>Amit Chaudhary –Self-Supervised Representation Learning in NLP, </a:t>
            </a:r>
            <a:r>
              <a:rPr lang="en-US" dirty="0">
                <a:hlinkClick r:id="rId6"/>
              </a:rPr>
              <a:t>link</a:t>
            </a:r>
            <a:endParaRPr lang="en-US" dirty="0"/>
          </a:p>
          <a:p>
            <a:pPr marL="457162" indent="-457162">
              <a:buFont typeface="+mj-lt"/>
              <a:buAutoNum type="arabicPeriod"/>
            </a:pPr>
            <a:endParaRPr lang="en-US" dirty="0"/>
          </a:p>
          <a:p>
            <a:pPr marL="457162" indent="-457162">
              <a:buFont typeface="+mj-lt"/>
              <a:buAutoNum type="arabicPeriod"/>
            </a:pPr>
            <a:endParaRPr lang="pt-BR" dirty="0"/>
          </a:p>
          <a:p>
            <a:pPr marL="457162" indent="-457162">
              <a:buFont typeface="+mj-lt"/>
              <a:buAutoNum type="arabicPeriod"/>
            </a:pPr>
            <a:endParaRPr lang="pt-BR" dirty="0"/>
          </a:p>
          <a:p>
            <a:pPr marL="457162" indent="-457162">
              <a:buFont typeface="+mj-lt"/>
              <a:buAutoNum type="arabicPeriod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8828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673" y="2090803"/>
            <a:ext cx="9584265" cy="5539813"/>
          </a:xfrm>
        </p:spPr>
        <p:txBody>
          <a:bodyPr>
            <a:normAutofit/>
          </a:bodyPr>
          <a:lstStyle/>
          <a:p>
            <a:r>
              <a:rPr lang="en-US" dirty="0"/>
              <a:t>Self-supervised learning versus unsupervised learning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Self-supervised learning (SSL)</a:t>
            </a:r>
          </a:p>
          <a:p>
            <a:pPr lvl="2"/>
            <a:r>
              <a:rPr lang="en-US" dirty="0"/>
              <a:t>Aims to extract useful </a:t>
            </a:r>
            <a:r>
              <a:rPr lang="en-US" dirty="0">
                <a:solidFill>
                  <a:srgbClr val="00B050"/>
                </a:solidFill>
              </a:rPr>
              <a:t>feature representations </a:t>
            </a:r>
            <a:r>
              <a:rPr lang="en-US" dirty="0"/>
              <a:t>from raw unlabeled data through </a:t>
            </a:r>
            <a:r>
              <a:rPr lang="en-US" b="1" i="1" dirty="0">
                <a:solidFill>
                  <a:srgbClr val="0070C0"/>
                </a:solidFill>
              </a:rPr>
              <a:t>pretext tasks</a:t>
            </a:r>
          </a:p>
          <a:p>
            <a:pPr lvl="2"/>
            <a:r>
              <a:rPr lang="en-US" dirty="0"/>
              <a:t>Apply the feature representation to improve the performance of </a:t>
            </a:r>
            <a:r>
              <a:rPr lang="en-US" b="1" i="1" dirty="0">
                <a:solidFill>
                  <a:srgbClr val="0070C0"/>
                </a:solidFill>
              </a:rPr>
              <a:t>downstream tasks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Unsupervised learning</a:t>
            </a:r>
          </a:p>
          <a:p>
            <a:pPr lvl="2"/>
            <a:r>
              <a:rPr lang="en-US" dirty="0"/>
              <a:t>Discover patterns in unlabeled data, e.g., for clustering or dimensionality reduction</a:t>
            </a:r>
          </a:p>
          <a:p>
            <a:pPr lvl="1"/>
            <a:r>
              <a:rPr lang="en-US" dirty="0">
                <a:sym typeface="Calibri"/>
              </a:rPr>
              <a:t>Note also that the term “self-supervised learning” is sometimes used interchangeably with “unsupervised learning”</a:t>
            </a:r>
          </a:p>
          <a:p>
            <a:r>
              <a:rPr lang="en-US" dirty="0"/>
              <a:t>Self-supervised learning versus transfer learning </a:t>
            </a:r>
          </a:p>
          <a:p>
            <a:pPr lvl="1"/>
            <a:r>
              <a:rPr lang="en-US" dirty="0"/>
              <a:t>Transfer learning is often implemented in a supervised manner</a:t>
            </a:r>
          </a:p>
          <a:p>
            <a:pPr lvl="2"/>
            <a:r>
              <a:rPr lang="en-US" dirty="0"/>
              <a:t>E.g., learn features from a labeled ImageNet, and transfer the features to a smaller dataset</a:t>
            </a:r>
          </a:p>
          <a:p>
            <a:pPr lvl="1"/>
            <a:r>
              <a:rPr lang="en-US" dirty="0"/>
              <a:t>SSL is a type of transfer learning approach implemented in an unsupervised manner</a:t>
            </a:r>
          </a:p>
          <a:p>
            <a:r>
              <a:rPr lang="en-US" dirty="0"/>
              <a:t>Self-supervised learning versus data augmentation</a:t>
            </a:r>
          </a:p>
          <a:p>
            <a:pPr lvl="1"/>
            <a:r>
              <a:rPr lang="en-US" dirty="0"/>
              <a:t>Data augmentation is often used as a regularization method in supervised learning</a:t>
            </a:r>
          </a:p>
          <a:p>
            <a:pPr lvl="1"/>
            <a:r>
              <a:rPr lang="en-US" dirty="0"/>
              <a:t>In SSL, image rotation of shifting are used for feature learning in raw unlabeled data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690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Image-Based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70C0"/>
                </a:solidFill>
              </a:rPr>
              <a:t>Image based approaches</a:t>
            </a:r>
          </a:p>
          <a:p>
            <a:pPr lvl="1"/>
            <a:r>
              <a:rPr lang="en-US" dirty="0"/>
              <a:t>Geometric transformation recognition</a:t>
            </a:r>
          </a:p>
          <a:p>
            <a:pPr lvl="2"/>
            <a:r>
              <a:rPr lang="en-US" dirty="0"/>
              <a:t>Image rotation</a:t>
            </a:r>
          </a:p>
          <a:p>
            <a:pPr lvl="1"/>
            <a:r>
              <a:rPr lang="en-US" dirty="0"/>
              <a:t>Patches</a:t>
            </a:r>
          </a:p>
          <a:p>
            <a:pPr lvl="2"/>
            <a:r>
              <a:rPr lang="en-US" dirty="0"/>
              <a:t>Relative patch position, image jigsaw puzzle</a:t>
            </a:r>
          </a:p>
          <a:p>
            <a:pPr lvl="1"/>
            <a:r>
              <a:rPr lang="en-US" dirty="0"/>
              <a:t> Generative modeling</a:t>
            </a:r>
          </a:p>
          <a:p>
            <a:pPr lvl="2"/>
            <a:r>
              <a:rPr lang="en-US" dirty="0"/>
              <a:t>Context encoders, image colorization, cross-channel prediction, image super-resolution</a:t>
            </a:r>
          </a:p>
          <a:p>
            <a:pPr lvl="1"/>
            <a:r>
              <a:rPr lang="en-US" dirty="0"/>
              <a:t>Automated label generation</a:t>
            </a:r>
          </a:p>
          <a:p>
            <a:pPr lvl="2"/>
            <a:r>
              <a:rPr lang="en-US" dirty="0"/>
              <a:t>Deep clustering, synthetic imagery</a:t>
            </a:r>
          </a:p>
          <a:p>
            <a:pPr lvl="1"/>
            <a:r>
              <a:rPr lang="en-US" dirty="0"/>
              <a:t>Contrastive learning</a:t>
            </a:r>
          </a:p>
          <a:p>
            <a:pPr lvl="2"/>
            <a:r>
              <a:rPr lang="en-US" dirty="0"/>
              <a:t>Contrastive predictive coding (CPC), </a:t>
            </a:r>
            <a:r>
              <a:rPr lang="en-US" dirty="0" err="1"/>
              <a:t>SimCLR</a:t>
            </a:r>
            <a:r>
              <a:rPr lang="en-US" dirty="0"/>
              <a:t>, and other contrastive approaches</a:t>
            </a:r>
          </a:p>
        </p:txBody>
      </p:sp>
    </p:spTree>
    <p:extLst>
      <p:ext uri="{BB962C8B-B14F-4D97-AF65-F5344CB8AC3E}">
        <p14:creationId xmlns:p14="http://schemas.microsoft.com/office/powerpoint/2010/main" val="1673827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0000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ecture_title">
  <a:themeElements>
    <a:clrScheme name="ISIP Standard">
      <a:dk1>
        <a:srgbClr val="000000"/>
      </a:dk1>
      <a:lt1>
        <a:srgbClr val="000000"/>
      </a:lt1>
      <a:dk2>
        <a:srgbClr val="000000"/>
      </a:dk2>
      <a:lt2>
        <a:srgbClr val="000000"/>
      </a:lt2>
      <a:accent1>
        <a:srgbClr val="333399"/>
      </a:accent1>
      <a:accent2>
        <a:srgbClr val="892034"/>
      </a:accent2>
      <a:accent3>
        <a:srgbClr val="FFFFE2"/>
      </a:accent3>
      <a:accent4>
        <a:srgbClr val="FFFFE2"/>
      </a:accent4>
      <a:accent5>
        <a:srgbClr val="FFFFE2"/>
      </a:accent5>
      <a:accent6>
        <a:srgbClr val="FFFFE2"/>
      </a:accent6>
      <a:hlink>
        <a:srgbClr val="892034"/>
      </a:hlink>
      <a:folHlink>
        <a:srgbClr val="892034"/>
      </a:folHlink>
    </a:clrScheme>
    <a:fontScheme name="ISIP Standar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19527</TotalTime>
  <Words>5027</Words>
  <Application>Microsoft Macintosh PowerPoint</Application>
  <PresentationFormat>Custom</PresentationFormat>
  <Paragraphs>537</Paragraphs>
  <Slides>72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82" baseType="lpstr">
      <vt:lpstr>Arial</vt:lpstr>
      <vt:lpstr>Calibri</vt:lpstr>
      <vt:lpstr>Cambria Math</vt:lpstr>
      <vt:lpstr>Courier New</vt:lpstr>
      <vt:lpstr>NimbusRomNo9L-Regu</vt:lpstr>
      <vt:lpstr>Palatino Linotype</vt:lpstr>
      <vt:lpstr>Times New Roman</vt:lpstr>
      <vt:lpstr>Wingdings</vt:lpstr>
      <vt:lpstr>Office Theme</vt:lpstr>
      <vt:lpstr>lecture_title</vt:lpstr>
      <vt:lpstr>PowerPoint Presentation</vt:lpstr>
      <vt:lpstr>PowerPoint Presentation</vt:lpstr>
      <vt:lpstr>Lecture Outline</vt:lpstr>
      <vt:lpstr>Supervised vs Unsupervised Learning</vt:lpstr>
      <vt:lpstr>Self-Supervised Learning</vt:lpstr>
      <vt:lpstr>Self-Supervised Learning</vt:lpstr>
      <vt:lpstr>Self-Supervised Learning</vt:lpstr>
      <vt:lpstr>Self-Supervised Learning</vt:lpstr>
      <vt:lpstr>Image-Based Approaches</vt:lpstr>
      <vt:lpstr>Image Rotation</vt:lpstr>
      <vt:lpstr>Image Rotation</vt:lpstr>
      <vt:lpstr>Image Rotation</vt:lpstr>
      <vt:lpstr>Relative Patch Position</vt:lpstr>
      <vt:lpstr>Relative Patch Position</vt:lpstr>
      <vt:lpstr>Relative Patch Position</vt:lpstr>
      <vt:lpstr>Relative Patch Position</vt:lpstr>
      <vt:lpstr>Relative Patch Position</vt:lpstr>
      <vt:lpstr>Image Jigsaw Puzzle</vt:lpstr>
      <vt:lpstr>Image Jigsaw Puzzle</vt:lpstr>
      <vt:lpstr>Image Jigsaw Puzzle</vt:lpstr>
      <vt:lpstr>Context Encoders</vt:lpstr>
      <vt:lpstr>Context Encoders</vt:lpstr>
      <vt:lpstr>Context Encoders</vt:lpstr>
      <vt:lpstr>Context Encoders</vt:lpstr>
      <vt:lpstr>Context Encoders</vt:lpstr>
      <vt:lpstr>Context Encoders</vt:lpstr>
      <vt:lpstr>Context Encoders</vt:lpstr>
      <vt:lpstr>Image Colorization</vt:lpstr>
      <vt:lpstr>Image Colorization</vt:lpstr>
      <vt:lpstr>Image Colorization</vt:lpstr>
      <vt:lpstr>Cross-channel Prediction</vt:lpstr>
      <vt:lpstr>Cross-channel Prediction</vt:lpstr>
      <vt:lpstr>Cross-channel Prediction</vt:lpstr>
      <vt:lpstr>Cross-channel Prediction</vt:lpstr>
      <vt:lpstr>Image Super-Resolution</vt:lpstr>
      <vt:lpstr>Image Super-Resolution</vt:lpstr>
      <vt:lpstr>Deep Clustering</vt:lpstr>
      <vt:lpstr>Deep Clustering</vt:lpstr>
      <vt:lpstr>Synthetic Imagery</vt:lpstr>
      <vt:lpstr>Synthetic Imagery</vt:lpstr>
      <vt:lpstr>Synthetic Imagery</vt:lpstr>
      <vt:lpstr>Contrastive Predictive Coding</vt:lpstr>
      <vt:lpstr>Contrastive Predictive Coding</vt:lpstr>
      <vt:lpstr>Contrastive Predictive Coding</vt:lpstr>
      <vt:lpstr>Contrastive Predictive Coding</vt:lpstr>
      <vt:lpstr>Contrastive Predictive Coding</vt:lpstr>
      <vt:lpstr>Contrastive Predictive Coding</vt:lpstr>
      <vt:lpstr>Contrastive Predictive Coding</vt:lpstr>
      <vt:lpstr>CPC v2</vt:lpstr>
      <vt:lpstr>CPC v2</vt:lpstr>
      <vt:lpstr>CPC v2</vt:lpstr>
      <vt:lpstr>SimCLR</vt:lpstr>
      <vt:lpstr>SimCLR</vt:lpstr>
      <vt:lpstr>SimCLR</vt:lpstr>
      <vt:lpstr>SimCLR</vt:lpstr>
      <vt:lpstr>SimCLR</vt:lpstr>
      <vt:lpstr>Other Contrastive SSL Approaches</vt:lpstr>
      <vt:lpstr>Contrastive SSL Approaches</vt:lpstr>
      <vt:lpstr>Video-based Approaches</vt:lpstr>
      <vt:lpstr>Frame Ordering</vt:lpstr>
      <vt:lpstr>Frame Ordering</vt:lpstr>
      <vt:lpstr>Frame Ordering</vt:lpstr>
      <vt:lpstr>Tracking Moving Objects</vt:lpstr>
      <vt:lpstr>Video Colorization</vt:lpstr>
      <vt:lpstr>Video Colorization</vt:lpstr>
      <vt:lpstr>Video Colorization</vt:lpstr>
      <vt:lpstr>Video Colorization</vt:lpstr>
      <vt:lpstr>NLP</vt:lpstr>
      <vt:lpstr>NLP</vt:lpstr>
      <vt:lpstr>NLP</vt:lpstr>
      <vt:lpstr>GPT-3</vt:lpstr>
      <vt:lpstr>Additional References</vt:lpstr>
    </vt:vector>
  </TitlesOfParts>
  <Company>Sheridan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Vakanski Aleksandar</dc:creator>
  <cp:lastModifiedBy>Joseph Picone</cp:lastModifiedBy>
  <cp:revision>3582</cp:revision>
  <cp:lastPrinted>2016-01-16T17:38:40Z</cp:lastPrinted>
  <dcterms:created xsi:type="dcterms:W3CDTF">2014-06-16T13:46:25Z</dcterms:created>
  <dcterms:modified xsi:type="dcterms:W3CDTF">2023-04-17T12:33:58Z</dcterms:modified>
</cp:coreProperties>
</file>